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506" r:id="rId2"/>
    <p:sldId id="514" r:id="rId3"/>
    <p:sldId id="515" r:id="rId4"/>
    <p:sldId id="516" r:id="rId5"/>
    <p:sldId id="518" r:id="rId6"/>
    <p:sldId id="520" r:id="rId7"/>
    <p:sldId id="521" r:id="rId8"/>
    <p:sldId id="522" r:id="rId9"/>
    <p:sldId id="523" r:id="rId10"/>
    <p:sldId id="524" r:id="rId11"/>
    <p:sldId id="526" r:id="rId12"/>
    <p:sldId id="529" r:id="rId13"/>
    <p:sldId id="517" r:id="rId14"/>
    <p:sldId id="530" r:id="rId15"/>
  </p:sldIdLst>
  <p:sldSz cx="9144000" cy="6858000" type="screen4x3"/>
  <p:notesSz cx="6858000" cy="9144000"/>
  <p:embeddedFontLst>
    <p:embeddedFont>
      <p:font typeface="KoPub돋움체 Bold" panose="00000800000000000000" pitchFamily="2" charset="-127"/>
      <p:bold r:id="rId18"/>
    </p:embeddedFont>
    <p:embeddedFont>
      <p:font typeface="KoPub돋움체 Medium" panose="00000600000000000000" pitchFamily="2" charset="-127"/>
      <p:regular r:id="rId19"/>
    </p:embeddedFont>
    <p:embeddedFont>
      <p:font typeface="Rix고딕 M" panose="02020603020101020101" pitchFamily="18" charset="-127"/>
      <p:regular r:id="rId20"/>
    </p:embeddedFont>
    <p:embeddedFont>
      <p:font typeface="Rix모던고딕 M" panose="02020603020101020101" pitchFamily="18" charset="-127"/>
      <p:regular r:id="rId21"/>
    </p:embeddedFont>
    <p:embeddedFont>
      <p:font typeface="맑은 고딕" panose="020B0503020000020004" pitchFamily="50" charset="-127"/>
      <p:regular r:id="rId22"/>
      <p:bold r:id="rId23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10">
          <p15:clr>
            <a:srgbClr val="A4A3A4"/>
          </p15:clr>
        </p15:guide>
        <p15:guide id="2" orient="horz" pos="210">
          <p15:clr>
            <a:srgbClr val="A4A3A4"/>
          </p15:clr>
        </p15:guide>
        <p15:guide id="3" orient="horz" pos="845">
          <p15:clr>
            <a:srgbClr val="A4A3A4"/>
          </p15:clr>
        </p15:guide>
        <p15:guide id="4" pos="1344">
          <p15:clr>
            <a:srgbClr val="A4A3A4"/>
          </p15:clr>
        </p15:guide>
        <p15:guide id="5" pos="5556">
          <p15:clr>
            <a:srgbClr val="A4A3A4"/>
          </p15:clr>
        </p15:guide>
        <p15:guide id="6" pos="204">
          <p15:clr>
            <a:srgbClr val="A4A3A4"/>
          </p15:clr>
        </p15:guide>
        <p15:guide id="7" pos="113">
          <p15:clr>
            <a:srgbClr val="A4A3A4"/>
          </p15:clr>
        </p15:guide>
        <p15:guide id="8" pos="5647">
          <p15:clr>
            <a:srgbClr val="A4A3A4"/>
          </p15:clr>
        </p15:guide>
        <p15:guide id="9" pos="40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김 경탁" initials="김경" lastIdx="1" clrIdx="0">
    <p:extLst>
      <p:ext uri="{19B8F6BF-5375-455C-9EA6-DF929625EA0E}">
        <p15:presenceInfo xmlns:p15="http://schemas.microsoft.com/office/powerpoint/2012/main" userId="579a9ed20931b3b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3CDDD"/>
    <a:srgbClr val="FF5050"/>
    <a:srgbClr val="8EB4E3"/>
    <a:srgbClr val="4BACC6"/>
    <a:srgbClr val="DF7F7F"/>
    <a:srgbClr val="005696"/>
    <a:srgbClr val="99BBE6"/>
    <a:srgbClr val="6ABAD0"/>
    <a:srgbClr val="6363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113A9D2-9D6B-4929-AA2D-F23B5EE8CBE7}" styleName="테마 스타일 2 - 강조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660B408-B3CF-4A94-85FC-2B1E0A45F4A2}" styleName="어두운 스타일 2 - 강조 1/강조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86" autoAdjust="0"/>
    <p:restoredTop sz="94136" autoAdjust="0"/>
  </p:normalViewPr>
  <p:slideViewPr>
    <p:cSldViewPr showGuides="1">
      <p:cViewPr varScale="1">
        <p:scale>
          <a:sx n="113" d="100"/>
          <a:sy n="113" d="100"/>
        </p:scale>
        <p:origin x="3018" y="96"/>
      </p:cViewPr>
      <p:guideLst>
        <p:guide orient="horz" pos="4110"/>
        <p:guide orient="horz" pos="210"/>
        <p:guide orient="horz" pos="845"/>
        <p:guide pos="1344"/>
        <p:guide pos="5556"/>
        <p:guide pos="204"/>
        <p:guide pos="113"/>
        <p:guide pos="5647"/>
        <p:guide pos="4020"/>
      </p:guideLst>
    </p:cSldViewPr>
  </p:slideViewPr>
  <p:outlineViewPr>
    <p:cViewPr>
      <p:scale>
        <a:sx n="100" d="100"/>
        <a:sy n="100" d="100"/>
      </p:scale>
      <p:origin x="0" y="-927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25" d="100"/>
        <a:sy n="125" d="100"/>
      </p:scale>
      <p:origin x="0" y="-3414"/>
    </p:cViewPr>
  </p:sorterViewPr>
  <p:notesViewPr>
    <p:cSldViewPr>
      <p:cViewPr varScale="1">
        <p:scale>
          <a:sx n="82" d="100"/>
          <a:sy n="82" d="100"/>
        </p:scale>
        <p:origin x="173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65F88B-5960-468D-A28F-89BB6ECF03DC}" type="datetimeFigureOut">
              <a:rPr lang="ko-KR" altLang="en-US" smtClean="0"/>
              <a:t>2023-11-03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ED51C-C686-4F51-A3C4-19051495F9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3420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AE3732-BF09-4A65-8E8D-6CDE77548A77}" type="datetimeFigureOut">
              <a:rPr lang="ko-KR" altLang="en-US" smtClean="0"/>
              <a:t>2023-11-03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3D1AC7-A8A5-48F6-BC07-3832CCA8D4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614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3D1AC7-A8A5-48F6-BC07-3832CCA8D43D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9050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FA9B2-A175-4D2E-A7A0-F3EE11C95D54}" type="datetimeFigureOut">
              <a:rPr lang="ko-KR" altLang="en-US" smtClean="0"/>
              <a:pPr/>
              <a:t>2023-11-03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B6FB0-FBEE-40D6-A9D6-9B6F8739C2B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FA9B2-A175-4D2E-A7A0-F3EE11C95D54}" type="datetimeFigureOut">
              <a:rPr lang="ko-KR" altLang="en-US" smtClean="0"/>
              <a:pPr/>
              <a:t>2023-11-03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B6FB0-FBEE-40D6-A9D6-9B6F8739C2B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FA9B2-A175-4D2E-A7A0-F3EE11C95D54}" type="datetimeFigureOut">
              <a:rPr lang="ko-KR" altLang="en-US" smtClean="0"/>
              <a:pPr/>
              <a:t>2023-11-03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B6FB0-FBEE-40D6-A9D6-9B6F8739C2B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00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2996" y="0"/>
            <a:ext cx="8521003" cy="6390752"/>
          </a:xfrm>
          <a:prstGeom prst="rect">
            <a:avLst/>
          </a:prstGeom>
        </p:spPr>
      </p:pic>
      <p:pic>
        <p:nvPicPr>
          <p:cNvPr id="14" name="그림 13" descr="003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010784" y="2528714"/>
            <a:ext cx="1314463" cy="1209305"/>
          </a:xfrm>
          <a:prstGeom prst="rect">
            <a:avLst/>
          </a:prstGeom>
        </p:spPr>
      </p:pic>
      <p:pic>
        <p:nvPicPr>
          <p:cNvPr id="21" name="그림 20" descr="004.png"/>
          <p:cNvPicPr>
            <a:picLocks noChangeAspect="1"/>
          </p:cNvPicPr>
          <p:nvPr userDrawn="1"/>
        </p:nvPicPr>
        <p:blipFill>
          <a:blip r:embed="rId4" cstate="print">
            <a:lum bright="-10000" contrast="-40000"/>
          </a:blip>
          <a:srcRect t="57134"/>
          <a:stretch>
            <a:fillRect/>
          </a:stretch>
        </p:blipFill>
        <p:spPr>
          <a:xfrm>
            <a:off x="3830152" y="0"/>
            <a:ext cx="3521534" cy="1728316"/>
          </a:xfrm>
          <a:prstGeom prst="rect">
            <a:avLst/>
          </a:prstGeom>
        </p:spPr>
      </p:pic>
      <p:pic>
        <p:nvPicPr>
          <p:cNvPr id="22" name="그림 21" descr="004.png"/>
          <p:cNvPicPr>
            <a:picLocks noChangeAspect="1"/>
          </p:cNvPicPr>
          <p:nvPr userDrawn="1"/>
        </p:nvPicPr>
        <p:blipFill>
          <a:blip r:embed="rId5" cstate="print">
            <a:lum bright="40000"/>
          </a:blip>
          <a:srcRect t="17916" r="26413"/>
          <a:stretch>
            <a:fillRect/>
          </a:stretch>
        </p:blipFill>
        <p:spPr>
          <a:xfrm>
            <a:off x="7660245" y="0"/>
            <a:ext cx="1483755" cy="18949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그림 22" descr="005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7452320" y="5229201"/>
            <a:ext cx="948101" cy="907134"/>
          </a:xfrm>
          <a:prstGeom prst="rect">
            <a:avLst/>
          </a:prstGeom>
        </p:spPr>
      </p:pic>
      <p:sp>
        <p:nvSpPr>
          <p:cNvPr id="30" name="직사각형 29"/>
          <p:cNvSpPr/>
          <p:nvPr userDrawn="1"/>
        </p:nvSpPr>
        <p:spPr>
          <a:xfrm>
            <a:off x="323850" y="826664"/>
            <a:ext cx="2591966" cy="2304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1" name="그룹 30"/>
          <p:cNvGrpSpPr/>
          <p:nvPr userDrawn="1"/>
        </p:nvGrpSpPr>
        <p:grpSpPr>
          <a:xfrm>
            <a:off x="539552" y="1059390"/>
            <a:ext cx="2592288" cy="732789"/>
            <a:chOff x="160168" y="1285237"/>
            <a:chExt cx="2353554" cy="732789"/>
          </a:xfrm>
        </p:grpSpPr>
        <p:sp>
          <p:nvSpPr>
            <p:cNvPr id="32" name="제목 1"/>
            <p:cNvSpPr txBox="1">
              <a:spLocks/>
            </p:cNvSpPr>
            <p:nvPr userDrawn="1"/>
          </p:nvSpPr>
          <p:spPr>
            <a:xfrm>
              <a:off x="160168" y="1285237"/>
              <a:ext cx="1872000" cy="253916"/>
            </a:xfrm>
            <a:prstGeom prst="rect">
              <a:avLst/>
            </a:prstGeom>
          </p:spPr>
          <p:txBody>
            <a:bodyPr wrap="square" lIns="0" rIns="0" anchor="ctr" anchorCtr="0">
              <a:spAutoFit/>
            </a:bodyPr>
            <a:lstStyle>
              <a:lvl1pPr algn="l" defTabSz="914400" rtl="0" eaLnBrk="1" latinLnBrk="1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altLang="ko-KR" sz="1050" spc="-7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accent5">
                      <a:lumMod val="40000"/>
                      <a:lumOff val="60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rPr>
                <a:t>2023</a:t>
              </a:r>
              <a:r>
                <a:rPr lang="ko-KR" altLang="en-US" sz="1050" spc="-7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accent5">
                      <a:lumMod val="40000"/>
                      <a:lumOff val="60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rPr>
                <a:t>년 지역협력사업 선정 평가</a:t>
              </a:r>
            </a:p>
          </p:txBody>
        </p:sp>
        <p:cxnSp>
          <p:nvCxnSpPr>
            <p:cNvPr id="33" name="직선 연결선 32"/>
            <p:cNvCxnSpPr/>
            <p:nvPr/>
          </p:nvCxnSpPr>
          <p:spPr>
            <a:xfrm>
              <a:off x="335965" y="1668944"/>
              <a:ext cx="1589369" cy="0"/>
            </a:xfrm>
            <a:prstGeom prst="line">
              <a:avLst/>
            </a:prstGeom>
            <a:ln w="127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323849" y="1710249"/>
              <a:ext cx="2189873" cy="307777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ko-KR" altLang="en-US" sz="1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accent5">
                      <a:lumMod val="40000"/>
                      <a:lumOff val="60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rPr>
                <a:t>                 </a:t>
              </a:r>
              <a:endParaRPr lang="en-US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latin typeface="KoPub돋움체 Medium" pitchFamily="18" charset="-127"/>
                <a:ea typeface="KoPub돋움체 Medium" pitchFamily="18" charset="-127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-1"/>
            <a:ext cx="9144000" cy="111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" name="직선 연결선 11"/>
          <p:cNvCxnSpPr/>
          <p:nvPr userDrawn="1"/>
        </p:nvCxnSpPr>
        <p:spPr>
          <a:xfrm>
            <a:off x="0" y="1115999"/>
            <a:ext cx="9144000" cy="0"/>
          </a:xfrm>
          <a:prstGeom prst="line">
            <a:avLst/>
          </a:prstGeom>
          <a:ln w="158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그림 12" descr="004.png"/>
          <p:cNvPicPr>
            <a:picLocks noChangeAspect="1"/>
          </p:cNvPicPr>
          <p:nvPr userDrawn="1"/>
        </p:nvPicPr>
        <p:blipFill>
          <a:blip r:embed="rId2" cstate="print">
            <a:lum bright="40000"/>
          </a:blip>
          <a:srcRect t="13436" r="31324"/>
          <a:stretch>
            <a:fillRect/>
          </a:stretch>
        </p:blipFill>
        <p:spPr>
          <a:xfrm>
            <a:off x="8441502" y="0"/>
            <a:ext cx="702498" cy="10138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그림 13" descr="006.png"/>
          <p:cNvPicPr>
            <a:picLocks noChangeAspect="1"/>
          </p:cNvPicPr>
          <p:nvPr userDrawn="1"/>
        </p:nvPicPr>
        <p:blipFill>
          <a:blip r:embed="rId3" cstate="print"/>
          <a:srcRect r="24481"/>
          <a:stretch>
            <a:fillRect/>
          </a:stretch>
        </p:blipFill>
        <p:spPr>
          <a:xfrm>
            <a:off x="7979876" y="188640"/>
            <a:ext cx="1164123" cy="1037259"/>
          </a:xfrm>
          <a:prstGeom prst="rect">
            <a:avLst/>
          </a:prstGeom>
        </p:spPr>
      </p:pic>
      <p:sp>
        <p:nvSpPr>
          <p:cNvPr id="15" name="제목 1"/>
          <p:cNvSpPr txBox="1">
            <a:spLocks/>
          </p:cNvSpPr>
          <p:nvPr userDrawn="1"/>
        </p:nvSpPr>
        <p:spPr>
          <a:xfrm>
            <a:off x="107504" y="50141"/>
            <a:ext cx="3960440" cy="276999"/>
          </a:xfrm>
          <a:prstGeom prst="rect">
            <a:avLst/>
          </a:prstGeom>
        </p:spPr>
        <p:txBody>
          <a:bodyPr wrap="square" lIns="0" rIns="0" anchor="ctr" anchorCtr="0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US" altLang="ko-KR" sz="1050" spc="-70" baseline="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2023</a:t>
            </a:r>
            <a:r>
              <a:rPr lang="ko-KR" altLang="en-US" sz="1050" spc="-70" baseline="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년 지역협력사업 선정 평가  </a:t>
            </a:r>
            <a:r>
              <a:rPr lang="en-US" altLang="ko-KR" sz="1050" spc="-70" baseline="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:  </a:t>
            </a:r>
            <a:r>
              <a:rPr lang="ko-KR" altLang="en-US" sz="1200" b="1" spc="-70" baseline="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FFF00"/>
                </a:solidFill>
                <a:latin typeface="KoPub돋움체 Medium" pitchFamily="18" charset="-127"/>
                <a:ea typeface="KoPub돋움체 Medium" pitchFamily="18" charset="-127"/>
              </a:rPr>
              <a:t>지역특성을 반영한 홍수관리 기술 개발</a:t>
            </a:r>
            <a:r>
              <a:rPr lang="en-US" altLang="ko-KR" sz="1200" b="1" spc="-70" baseline="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FFF00"/>
                </a:solidFill>
                <a:latin typeface="KoPub돋움체 Medium" pitchFamily="18" charset="-127"/>
                <a:ea typeface="KoPub돋움체 Medium" pitchFamily="18" charset="-127"/>
              </a:rPr>
              <a:t> </a:t>
            </a:r>
            <a:endParaRPr lang="ko-KR" altLang="en-US" sz="1200" b="1" spc="-70" baseline="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FFFF00"/>
              </a:solidFill>
              <a:latin typeface="KoPub돋움체 Medium" pitchFamily="18" charset="-127"/>
              <a:ea typeface="KoPub돋움체 Medium" pitchFamily="18" charset="-127"/>
            </a:endParaRPr>
          </a:p>
        </p:txBody>
      </p:sp>
      <p:sp>
        <p:nvSpPr>
          <p:cNvPr id="16" name="슬라이드 번호 개체 틀 3"/>
          <p:cNvSpPr txBox="1">
            <a:spLocks noGrp="1"/>
          </p:cNvSpPr>
          <p:nvPr userDrawn="1"/>
        </p:nvSpPr>
        <p:spPr bwMode="auto">
          <a:xfrm>
            <a:off x="4293210" y="6625406"/>
            <a:ext cx="557581" cy="1334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scene3d>
              <a:camera prst="orthographicFront"/>
              <a:lightRig rig="threePt" dir="t"/>
            </a:scene3d>
            <a:sp3d>
              <a:bevelT w="1270" h="1270"/>
              <a:bevelB w="1270"/>
            </a:sp3d>
          </a:bodyPr>
          <a:lstStyle/>
          <a:p>
            <a:pPr marL="0" algn="ctr" defTabSz="914400" rtl="0" eaLnBrk="1" latinLnBrk="1" hangingPunct="1">
              <a:lnSpc>
                <a:spcPct val="100000"/>
              </a:lnSpc>
              <a:spcBef>
                <a:spcPct val="50000"/>
              </a:spcBef>
              <a:defRPr/>
            </a:pPr>
            <a:fld id="{98FB8C32-A3EC-4144-A2B7-755286B7BB03}" type="slidenum">
              <a:rPr lang="en-US" altLang="ko-KR" sz="900" b="0" kern="1200" smtClean="0">
                <a:solidFill>
                  <a:schemeClr val="tx1">
                    <a:lumMod val="85000"/>
                    <a:lumOff val="15000"/>
                  </a:schemeClr>
                </a:solidFill>
                <a:latin typeface="Rix고딕 M" panose="02020603020101020101" pitchFamily="18" charset="-127"/>
                <a:ea typeface="KoPub돋움체" panose="020B0603020101020101" pitchFamily="50" charset="-127"/>
                <a:cs typeface="Arial" pitchFamily="34" charset="0"/>
                <a:sym typeface="Wingdings" pitchFamily="2" charset="2"/>
              </a:rPr>
              <a:pPr marL="0" algn="ctr" defTabSz="914400" rtl="0" eaLnBrk="1" latinLnBrk="1" hangingPunct="1">
                <a:lnSpc>
                  <a:spcPct val="100000"/>
                </a:lnSpc>
                <a:spcBef>
                  <a:spcPct val="50000"/>
                </a:spcBef>
                <a:defRPr/>
              </a:pPr>
              <a:t>‹#›</a:t>
            </a:fld>
            <a:endParaRPr lang="en-US" altLang="ko-KR" sz="900" b="0" kern="1200" dirty="0">
              <a:solidFill>
                <a:schemeClr val="tx1">
                  <a:lumMod val="85000"/>
                  <a:lumOff val="15000"/>
                </a:schemeClr>
              </a:solidFill>
              <a:latin typeface="Rix고딕 M" panose="02020603020101020101" pitchFamily="18" charset="-127"/>
              <a:ea typeface="KoPub돋움체" panose="020B0603020101020101" pitchFamily="50" charset="-127"/>
              <a:cs typeface="Arial" pitchFamily="34" charset="0"/>
              <a:sym typeface="Wingdings" pitchFamily="2" charset="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7026C0-3483-4601-98B3-5116749DC8F2}"/>
              </a:ext>
            </a:extLst>
          </p:cNvPr>
          <p:cNvSpPr txBox="1"/>
          <p:nvPr userDrawn="1"/>
        </p:nvSpPr>
        <p:spPr>
          <a:xfrm>
            <a:off x="323528" y="558498"/>
            <a:ext cx="4032250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ko-KR" sz="2800" b="1" spc="-1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itchFamily="18" charset="-127"/>
                <a:ea typeface="KoPub돋움체 Bold" pitchFamily="18" charset="-127"/>
              </a:rPr>
              <a:t> </a:t>
            </a:r>
            <a:endParaRPr lang="ko-KR" altLang="en-US" sz="2800" b="1" spc="-1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itchFamily="18" charset="-127"/>
              <a:ea typeface="KoPub돋움체 Bold" pitchFamily="18" charset="-127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-1"/>
            <a:ext cx="9144000" cy="111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" name="직선 연결선 11"/>
          <p:cNvCxnSpPr/>
          <p:nvPr userDrawn="1"/>
        </p:nvCxnSpPr>
        <p:spPr>
          <a:xfrm>
            <a:off x="0" y="1115999"/>
            <a:ext cx="9144000" cy="0"/>
          </a:xfrm>
          <a:prstGeom prst="line">
            <a:avLst/>
          </a:prstGeom>
          <a:ln w="158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그림 12" descr="004.png"/>
          <p:cNvPicPr>
            <a:picLocks noChangeAspect="1"/>
          </p:cNvPicPr>
          <p:nvPr userDrawn="1"/>
        </p:nvPicPr>
        <p:blipFill>
          <a:blip r:embed="rId2" cstate="print">
            <a:lum bright="40000"/>
          </a:blip>
          <a:srcRect t="13436" r="31324"/>
          <a:stretch>
            <a:fillRect/>
          </a:stretch>
        </p:blipFill>
        <p:spPr>
          <a:xfrm>
            <a:off x="8441502" y="0"/>
            <a:ext cx="702498" cy="10138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그림 13" descr="006.png"/>
          <p:cNvPicPr>
            <a:picLocks noChangeAspect="1"/>
          </p:cNvPicPr>
          <p:nvPr userDrawn="1"/>
        </p:nvPicPr>
        <p:blipFill>
          <a:blip r:embed="rId3" cstate="print"/>
          <a:srcRect r="24481"/>
          <a:stretch>
            <a:fillRect/>
          </a:stretch>
        </p:blipFill>
        <p:spPr>
          <a:xfrm>
            <a:off x="7979876" y="188640"/>
            <a:ext cx="1164123" cy="1037259"/>
          </a:xfrm>
          <a:prstGeom prst="rect">
            <a:avLst/>
          </a:prstGeom>
        </p:spPr>
      </p:pic>
      <p:sp>
        <p:nvSpPr>
          <p:cNvPr id="16" name="슬라이드 번호 개체 틀 3"/>
          <p:cNvSpPr txBox="1">
            <a:spLocks noGrp="1"/>
          </p:cNvSpPr>
          <p:nvPr userDrawn="1"/>
        </p:nvSpPr>
        <p:spPr bwMode="auto">
          <a:xfrm>
            <a:off x="8550923" y="6597352"/>
            <a:ext cx="557581" cy="1334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scene3d>
              <a:camera prst="orthographicFront"/>
              <a:lightRig rig="threePt" dir="t"/>
            </a:scene3d>
            <a:sp3d>
              <a:bevelT w="1270" h="1270"/>
              <a:bevelB w="1270"/>
            </a:sp3d>
          </a:bodyPr>
          <a:lstStyle/>
          <a:p>
            <a:pPr marL="0" algn="ctr" defTabSz="914400" rtl="0" eaLnBrk="1" latinLnBrk="1" hangingPunct="1">
              <a:lnSpc>
                <a:spcPct val="100000"/>
              </a:lnSpc>
              <a:spcBef>
                <a:spcPct val="50000"/>
              </a:spcBef>
              <a:defRPr/>
            </a:pPr>
            <a:fld id="{98FB8C32-A3EC-4144-A2B7-755286B7BB03}" type="slidenum">
              <a:rPr lang="en-US" altLang="ko-KR" sz="1100" b="1" kern="1200" smtClean="0">
                <a:solidFill>
                  <a:schemeClr val="tx1">
                    <a:lumMod val="85000"/>
                    <a:lumOff val="15000"/>
                  </a:schemeClr>
                </a:solidFill>
                <a:latin typeface="Rix고딕 M" panose="02020603020101020101" pitchFamily="18" charset="-127"/>
                <a:ea typeface="KoPub돋움체" panose="020B0603020101020101" pitchFamily="50" charset="-127"/>
                <a:cs typeface="Arial" pitchFamily="34" charset="0"/>
                <a:sym typeface="Wingdings" pitchFamily="2" charset="2"/>
              </a:rPr>
              <a:pPr marL="0" algn="ctr" defTabSz="914400" rtl="0" eaLnBrk="1" latinLnBrk="1" hangingPunct="1">
                <a:lnSpc>
                  <a:spcPct val="100000"/>
                </a:lnSpc>
                <a:spcBef>
                  <a:spcPct val="50000"/>
                </a:spcBef>
                <a:defRPr/>
              </a:pPr>
              <a:t>‹#›</a:t>
            </a:fld>
            <a:endParaRPr lang="en-US" altLang="ko-KR" sz="1100" b="1" kern="1200" dirty="0">
              <a:solidFill>
                <a:schemeClr val="tx1">
                  <a:lumMod val="85000"/>
                  <a:lumOff val="15000"/>
                </a:schemeClr>
              </a:solidFill>
              <a:latin typeface="Rix고딕 M" panose="02020603020101020101" pitchFamily="18" charset="-127"/>
              <a:ea typeface="KoPub돋움체" panose="020B0603020101020101" pitchFamily="50" charset="-127"/>
              <a:cs typeface="Arial" pitchFamily="34" charset="0"/>
              <a:sym typeface="Wingdings" pitchFamily="2" charset="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FA9B2-A175-4D2E-A7A0-F3EE11C95D54}" type="datetimeFigureOut">
              <a:rPr lang="ko-KR" altLang="en-US" smtClean="0"/>
              <a:pPr/>
              <a:t>2023-11-03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B6FB0-FBEE-40D6-A9D6-9B6F8739C2B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FA9B2-A175-4D2E-A7A0-F3EE11C95D54}" type="datetimeFigureOut">
              <a:rPr lang="ko-KR" altLang="en-US" smtClean="0"/>
              <a:pPr/>
              <a:t>2023-11-03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B6FB0-FBEE-40D6-A9D6-9B6F8739C2B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FA9B2-A175-4D2E-A7A0-F3EE11C95D54}" type="datetimeFigureOut">
              <a:rPr lang="ko-KR" altLang="en-US" smtClean="0"/>
              <a:pPr/>
              <a:t>2023-11-03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B6FB0-FBEE-40D6-A9D6-9B6F8739C2B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FA9B2-A175-4D2E-A7A0-F3EE11C95D54}" type="datetimeFigureOut">
              <a:rPr lang="ko-KR" altLang="en-US" smtClean="0"/>
              <a:pPr/>
              <a:t>2023-11-03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B6FB0-FBEE-40D6-A9D6-9B6F8739C2B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FA9B2-A175-4D2E-A7A0-F3EE11C95D54}" type="datetimeFigureOut">
              <a:rPr lang="ko-KR" altLang="en-US" smtClean="0"/>
              <a:pPr/>
              <a:t>2023-11-03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B6FB0-FBEE-40D6-A9D6-9B6F8739C2B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FA9B2-A175-4D2E-A7A0-F3EE11C95D54}" type="datetimeFigureOut">
              <a:rPr lang="ko-KR" altLang="en-US" smtClean="0"/>
              <a:pPr/>
              <a:t>2023-11-03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B6FB0-FBEE-40D6-A9D6-9B6F8739C2B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hyperlink" Target="https://www.spiceworks.com/tech/devops/articles/what-is-devops/" TargetMode="Externa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A46794E6-C130-4AEA-9F0F-3635F1F8631A}"/>
              </a:ext>
            </a:extLst>
          </p:cNvPr>
          <p:cNvSpPr txBox="1"/>
          <p:nvPr/>
        </p:nvSpPr>
        <p:spPr>
          <a:xfrm>
            <a:off x="6084168" y="0"/>
            <a:ext cx="3024336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altLang="ko-KR" b="1" spc="-1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FFF00"/>
                </a:solidFill>
                <a:latin typeface="KoPub돋움체 Bold" pitchFamily="18" charset="-127"/>
                <a:ea typeface="KoPub돋움체 Bold" pitchFamily="18" charset="-127"/>
              </a:rPr>
              <a:t>II. </a:t>
            </a:r>
            <a:r>
              <a:rPr lang="ko-KR" altLang="en-US" b="1" spc="-1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FFF00"/>
                </a:solidFill>
                <a:latin typeface="KoPub돋움체 Bold" pitchFamily="18" charset="-127"/>
                <a:ea typeface="KoPub돋움체 Bold" pitchFamily="18" charset="-127"/>
              </a:rPr>
              <a:t>연구 수행 및 추진전략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FC4279B3-20FC-4889-BB21-EF811C66E4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55C6FDCE-C606-4BE8-9753-217CF2D225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20A55B32-E7C4-462B-B98D-7E5B46F2C77B}"/>
              </a:ext>
            </a:extLst>
          </p:cNvPr>
          <p:cNvSpPr/>
          <p:nvPr/>
        </p:nvSpPr>
        <p:spPr>
          <a:xfrm>
            <a:off x="179512" y="1124744"/>
            <a:ext cx="85626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268288">
              <a:spcBef>
                <a:spcPts val="500"/>
              </a:spcBef>
              <a:spcAft>
                <a:spcPts val="500"/>
              </a:spcAft>
              <a:buSzPct val="110000"/>
              <a:buBlip>
                <a:blip r:embed="rId3"/>
              </a:buBlip>
            </a:pPr>
            <a:r>
              <a:rPr lang="ko-KR" altLang="en-US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 </a:t>
            </a:r>
            <a:r>
              <a:rPr lang="en-GB" altLang="ko-KR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MLOPS</a:t>
            </a:r>
            <a:endParaRPr lang="ko-KR" altLang="en-US" sz="2400" b="1" spc="-100" dirty="0">
              <a:solidFill>
                <a:srgbClr val="FF0000"/>
              </a:solidFill>
              <a:latin typeface="Rix고딕 M" panose="02020603020101020101" pitchFamily="18" charset="-127"/>
              <a:ea typeface="KoPub돋움체 Medium" panose="02020603020101020101" pitchFamily="18" charset="-127"/>
              <a:cs typeface="Arial" panose="020B0604020202020204" pitchFamily="34" charset="0"/>
            </a:endParaRPr>
          </a:p>
        </p:txBody>
      </p:sp>
      <p:grpSp>
        <p:nvGrpSpPr>
          <p:cNvPr id="10" name="그룹 3">
            <a:extLst>
              <a:ext uri="{FF2B5EF4-FFF2-40B4-BE49-F238E27FC236}">
                <a16:creationId xmlns:a16="http://schemas.microsoft.com/office/drawing/2014/main" id="{391B6DF0-510E-8B03-D2C8-4E27696FF558}"/>
              </a:ext>
            </a:extLst>
          </p:cNvPr>
          <p:cNvGrpSpPr/>
          <p:nvPr/>
        </p:nvGrpSpPr>
        <p:grpSpPr>
          <a:xfrm>
            <a:off x="177442" y="1618794"/>
            <a:ext cx="8643030" cy="1090126"/>
            <a:chOff x="177442" y="1472346"/>
            <a:chExt cx="2673677" cy="6057113"/>
          </a:xfrm>
        </p:grpSpPr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76657FBA-AE29-8B91-29B9-78DB05D65D10}"/>
                </a:ext>
              </a:extLst>
            </p:cNvPr>
            <p:cNvSpPr>
              <a:spLocks/>
            </p:cNvSpPr>
            <p:nvPr/>
          </p:nvSpPr>
          <p:spPr bwMode="auto">
            <a:xfrm rot="10800000" flipV="1">
              <a:off x="177442" y="1764296"/>
              <a:ext cx="2673677" cy="5765163"/>
            </a:xfrm>
            <a:prstGeom prst="rect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  <a:effectLst>
              <a:innerShdw blurRad="508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scene3d>
                <a:camera prst="orthographicFront"/>
                <a:lightRig rig="threePt" dir="t"/>
              </a:scene3d>
              <a:sp3d>
                <a:bevelT w="1270" h="1270"/>
                <a:bevelB w="1270" h="1270"/>
              </a:sp3d>
            </a:bodyPr>
            <a:lstStyle/>
            <a:p>
              <a:pPr algn="ctr" latinLnBrk="0"/>
              <a:endParaRPr lang="ko-KR" altLang="en-US" sz="1200" b="1" spc="-50" dirty="0">
                <a:solidFill>
                  <a:schemeClr val="bg1"/>
                </a:solidFill>
                <a:latin typeface="KoPub돋움체 Bold" pitchFamily="2" charset="-127"/>
                <a:ea typeface="KoPub돋움체 Bold" pitchFamily="2" charset="-127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FCFF580A-1DBD-93FF-1863-09AFDEC65423}"/>
                </a:ext>
              </a:extLst>
            </p:cNvPr>
            <p:cNvSpPr>
              <a:spLocks/>
            </p:cNvSpPr>
            <p:nvPr/>
          </p:nvSpPr>
          <p:spPr bwMode="auto">
            <a:xfrm rot="10800000" flipV="1">
              <a:off x="221597" y="2637231"/>
              <a:ext cx="2583935" cy="4345037"/>
            </a:xfrm>
            <a:prstGeom prst="roundRect">
              <a:avLst>
                <a:gd name="adj" fmla="val 4179"/>
              </a:avLst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scene3d>
                <a:camera prst="orthographicFront"/>
                <a:lightRig rig="threePt" dir="t"/>
              </a:scene3d>
              <a:sp3d>
                <a:bevelT w="1270" h="1270"/>
                <a:bevelB w="1270" h="1270"/>
              </a:sp3d>
            </a:bodyPr>
            <a:lstStyle/>
            <a:p>
              <a:pPr algn="ctr"/>
              <a:endParaRPr lang="ko-KR" altLang="en-US" sz="1200" b="1" spc="-50" dirty="0">
                <a:solidFill>
                  <a:schemeClr val="bg1"/>
                </a:solidFill>
                <a:latin typeface="KoPub돋움체 Bold" pitchFamily="2" charset="-127"/>
                <a:ea typeface="KoPub돋움체 Bold" pitchFamily="2" charset="-127"/>
              </a:endParaRPr>
            </a:p>
          </p:txBody>
        </p:sp>
        <p:sp>
          <p:nvSpPr>
            <p:cNvPr id="13" name="Text Box 5">
              <a:extLst>
                <a:ext uri="{FF2B5EF4-FFF2-40B4-BE49-F238E27FC236}">
                  <a16:creationId xmlns:a16="http://schemas.microsoft.com/office/drawing/2014/main" id="{CD95E7EC-124F-4655-8559-76C2D5B2BD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752" y="2851397"/>
              <a:ext cx="2497466" cy="3414522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marL="88900" lvl="1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MLOPS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는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ML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분야에서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DEVOPS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의 확장판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(CI,CD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에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CT(Continuous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Training)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가 추가됨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)</a:t>
              </a:r>
            </a:p>
            <a:p>
              <a:pPr marL="88900" lvl="1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DEVOPS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는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DEV + OPS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 즉 개발과 운영을 자연스럽게 연계하고자 제시된 개념</a:t>
              </a:r>
              <a:endParaRPr lang="en-US" altLang="ko-KR" sz="1400" spc="-70" dirty="0">
                <a:ln>
                  <a:solidFill>
                    <a:srgbClr val="4F81BD">
                      <a:shade val="50000"/>
                      <a:alpha val="0"/>
                    </a:srgb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KoPub돋움체 Medium" pitchFamily="2" charset="-127"/>
                <a:ea typeface="KoPub돋움체 Medium" pitchFamily="2" charset="-127"/>
              </a:endParaRPr>
            </a:p>
          </p:txBody>
        </p:sp>
        <p:sp>
          <p:nvSpPr>
            <p:cNvPr id="14" name="직사각형 11">
              <a:extLst>
                <a:ext uri="{FF2B5EF4-FFF2-40B4-BE49-F238E27FC236}">
                  <a16:creationId xmlns:a16="http://schemas.microsoft.com/office/drawing/2014/main" id="{CEDAF0A6-C067-1AE0-61F1-CFF62B141434}"/>
                </a:ext>
              </a:extLst>
            </p:cNvPr>
            <p:cNvSpPr/>
            <p:nvPr/>
          </p:nvSpPr>
          <p:spPr>
            <a:xfrm>
              <a:off x="489937" y="1472346"/>
              <a:ext cx="2142545" cy="8185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>
                <a:buSzPct val="80000"/>
                <a:tabLst>
                  <a:tab pos="5648325" algn="l"/>
                </a:tabLst>
                <a:defRPr/>
              </a:pPr>
              <a:r>
                <a:rPr lang="en-US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highlight>
                    <a:srgbClr val="FFFFFF"/>
                  </a:highlight>
                  <a:latin typeface="KoPub돋움체 Bold" pitchFamily="2" charset="-127"/>
                  <a:ea typeface="KoPub돋움체 Bold" pitchFamily="2" charset="-127"/>
                </a:rPr>
                <a:t>DEVOPS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highlight>
                    <a:srgbClr val="FFFFFF"/>
                  </a:highlight>
                  <a:latin typeface="KoPub돋움체 Bold" pitchFamily="2" charset="-127"/>
                  <a:ea typeface="KoPub돋움체 Bold" pitchFamily="2" charset="-127"/>
                </a:rPr>
                <a:t>와의 차이</a:t>
              </a:r>
            </a:p>
          </p:txBody>
        </p: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23CA8FCC-AC3D-C611-B2C9-99CD7311B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556203"/>
            <a:ext cx="5244008" cy="2949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37DB10C-2B01-EE4D-D2E5-5894A4EF3E50}"/>
              </a:ext>
            </a:extLst>
          </p:cNvPr>
          <p:cNvSpPr txBox="1"/>
          <p:nvPr/>
        </p:nvSpPr>
        <p:spPr>
          <a:xfrm>
            <a:off x="164730" y="5094619"/>
            <a:ext cx="3434533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요약</a:t>
            </a:r>
            <a:endParaRPr lang="en-GB" altLang="ko-KR" sz="1100" dirty="0">
              <a:ln>
                <a:solidFill>
                  <a:schemeClr val="accent1">
                    <a:alpha val="0"/>
                  </a:schemeClr>
                </a:solidFill>
              </a:ln>
              <a:latin typeface="Rix모던고딕 M" panose="02020603020101020101" pitchFamily="18" charset="-127"/>
              <a:ea typeface="Rix모던고딕 M" panose="02020603020101020101" pitchFamily="18" charset="-12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altLang="ko-KR" sz="11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“</a:t>
            </a:r>
            <a:r>
              <a:rPr lang="ko-KR" altLang="en-US" sz="11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개발자</a:t>
            </a:r>
            <a:r>
              <a:rPr lang="en-GB" altLang="ko-KR" sz="11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(or</a:t>
            </a:r>
            <a:r>
              <a:rPr lang="ko-KR" altLang="en-US" sz="11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 연구자</a:t>
            </a:r>
            <a:r>
              <a:rPr lang="en-GB" altLang="ko-KR" sz="11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)</a:t>
            </a:r>
            <a:r>
              <a:rPr lang="ko-KR" altLang="en-US" sz="11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 </a:t>
            </a:r>
            <a:r>
              <a:rPr lang="en-GB" altLang="ko-KR" sz="11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PC</a:t>
            </a:r>
            <a:r>
              <a:rPr lang="ko-KR" altLang="en-US" sz="11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에서만 잘되는거</a:t>
            </a:r>
            <a:r>
              <a:rPr lang="en-GB" altLang="ko-KR" sz="11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” </a:t>
            </a:r>
            <a:r>
              <a:rPr lang="ko-KR" altLang="en-US" sz="11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지양</a:t>
            </a:r>
            <a:r>
              <a:rPr lang="en-GB" altLang="ko-KR" sz="11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“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altLang="ko-KR" sz="11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“</a:t>
            </a:r>
            <a:r>
              <a:rPr lang="ko-KR" altLang="en-US" sz="11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개발 따로 실제 사용자 접속하는 웹페이지 따로 </a:t>
            </a:r>
            <a:r>
              <a:rPr lang="en-GB" altLang="ko-KR" sz="11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“ </a:t>
            </a:r>
            <a:r>
              <a:rPr lang="ko-KR" altLang="en-US" sz="11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지양</a:t>
            </a:r>
            <a:endParaRPr lang="en-GB" altLang="ko-KR" sz="1100" dirty="0">
              <a:ln>
                <a:solidFill>
                  <a:schemeClr val="accent1">
                    <a:alpha val="0"/>
                  </a:schemeClr>
                </a:solidFill>
              </a:ln>
              <a:latin typeface="Rix모던고딕 M" panose="02020603020101020101" pitchFamily="18" charset="-127"/>
              <a:ea typeface="Rix모던고딕 M" panose="02020603020101020101" pitchFamily="18" charset="-12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1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요소</a:t>
            </a:r>
            <a:r>
              <a:rPr lang="en-GB" altLang="ko-KR" sz="11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(</a:t>
            </a:r>
            <a:r>
              <a:rPr lang="ko-KR" altLang="en-US" sz="11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좌측</a:t>
            </a:r>
            <a:r>
              <a:rPr lang="en-GB" altLang="ko-KR" sz="11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)</a:t>
            </a:r>
            <a:r>
              <a:rPr lang="ko-KR" altLang="en-US" sz="11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보다는 목적</a:t>
            </a:r>
            <a:r>
              <a:rPr lang="en-GB" altLang="ko-KR" sz="11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(</a:t>
            </a:r>
            <a:r>
              <a:rPr lang="ko-KR" altLang="en-US" sz="11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우측</a:t>
            </a:r>
            <a:r>
              <a:rPr lang="en-GB" altLang="ko-KR" sz="11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)</a:t>
            </a:r>
            <a:r>
              <a:rPr lang="ko-KR" altLang="en-US" sz="11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에 집중</a:t>
            </a:r>
          </a:p>
          <a:p>
            <a:endParaRPr lang="ko-KR" altLang="en-US" sz="1100" dirty="0">
              <a:ln>
                <a:solidFill>
                  <a:schemeClr val="accent1">
                    <a:alpha val="0"/>
                  </a:schemeClr>
                </a:solidFill>
              </a:ln>
              <a:latin typeface="Rix모던고딕 M" panose="02020603020101020101" pitchFamily="18" charset="-127"/>
              <a:ea typeface="Rix모던고딕 M" panose="02020603020101020101" pitchFamily="18" charset="-127"/>
            </a:endParaRPr>
          </a:p>
          <a:p>
            <a:r>
              <a:rPr lang="ko-KR" altLang="en-US" sz="11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그림 출처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sz="9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  <a:hlinkClick r:id="rId5"/>
              </a:rPr>
              <a:t>https://medium.com/@Minyus86/summary-of-machine-learning-operations-mlops-overview-definition-and-architecture-3ced6d9c307f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sz="9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  <a:hlinkClick r:id="rId5"/>
              </a:rPr>
              <a:t>https://www.spiceworks.com/tech/devops/articles/what-is-devops/</a:t>
            </a:r>
            <a:endParaRPr lang="en-US" altLang="ko-KR" sz="900" dirty="0">
              <a:ln>
                <a:solidFill>
                  <a:schemeClr val="accent1">
                    <a:alpha val="0"/>
                  </a:schemeClr>
                </a:solidFill>
              </a:ln>
              <a:latin typeface="Rix모던고딕 M" panose="02020603020101020101" pitchFamily="18" charset="-127"/>
              <a:ea typeface="Rix모던고딕 M" panose="02020603020101020101" pitchFamily="18" charset="-127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DADE83A2-22DF-703D-848A-5D8FACE24D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842898"/>
            <a:ext cx="2104212" cy="2251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34893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5">
            <a:extLst>
              <a:ext uri="{FF2B5EF4-FFF2-40B4-BE49-F238E27FC236}">
                <a16:creationId xmlns:a16="http://schemas.microsoft.com/office/drawing/2014/main" id="{A3629256-0981-300F-AFBE-0301173ABAC1}"/>
              </a:ext>
            </a:extLst>
          </p:cNvPr>
          <p:cNvSpPr/>
          <p:nvPr/>
        </p:nvSpPr>
        <p:spPr>
          <a:xfrm>
            <a:off x="179512" y="1124744"/>
            <a:ext cx="85626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268288">
              <a:spcBef>
                <a:spcPts val="500"/>
              </a:spcBef>
              <a:spcAft>
                <a:spcPts val="500"/>
              </a:spcAft>
              <a:buSzPct val="110000"/>
              <a:buBlip>
                <a:blip r:embed="rId2"/>
              </a:buBlip>
            </a:pPr>
            <a:r>
              <a:rPr lang="ko-KR" altLang="en-US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 </a:t>
            </a:r>
            <a:r>
              <a:rPr lang="en-GB" altLang="ko-KR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MLOPS (1</a:t>
            </a:r>
            <a:r>
              <a:rPr lang="ko-KR" altLang="en-US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차년도 달성 수준</a:t>
            </a:r>
            <a:r>
              <a:rPr lang="en-GB" altLang="ko-KR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)</a:t>
            </a:r>
            <a:endParaRPr lang="ko-KR" altLang="en-US" sz="2400" b="1" spc="-100" dirty="0">
              <a:solidFill>
                <a:srgbClr val="FF0000"/>
              </a:solidFill>
              <a:latin typeface="Rix고딕 M" panose="02020603020101020101" pitchFamily="18" charset="-127"/>
              <a:ea typeface="KoPub돋움체 Medium" panose="02020603020101020101" pitchFamily="18" charset="-127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BDFC92-4D51-F2F6-1CF4-1FA911B140D9}"/>
              </a:ext>
            </a:extLst>
          </p:cNvPr>
          <p:cNvSpPr txBox="1"/>
          <p:nvPr/>
        </p:nvSpPr>
        <p:spPr>
          <a:xfrm>
            <a:off x="484312" y="1588973"/>
            <a:ext cx="6607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Model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 </a:t>
            </a:r>
            <a:r>
              <a:rPr lang="en-US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Training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에 사용될 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Data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 종류와 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Version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은 </a:t>
            </a:r>
            <a:r>
              <a:rPr lang="en-US" altLang="ko-KR" sz="1400" dirty="0" err="1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yml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에서 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Configuration 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가능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0AC0ED2E-FB2E-4904-9D20-70C6D00C9A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335" y="1894040"/>
            <a:ext cx="7835330" cy="475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154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5">
            <a:extLst>
              <a:ext uri="{FF2B5EF4-FFF2-40B4-BE49-F238E27FC236}">
                <a16:creationId xmlns:a16="http://schemas.microsoft.com/office/drawing/2014/main" id="{A3629256-0981-300F-AFBE-0301173ABAC1}"/>
              </a:ext>
            </a:extLst>
          </p:cNvPr>
          <p:cNvSpPr/>
          <p:nvPr/>
        </p:nvSpPr>
        <p:spPr>
          <a:xfrm>
            <a:off x="179512" y="1124744"/>
            <a:ext cx="85626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268288">
              <a:spcBef>
                <a:spcPts val="500"/>
              </a:spcBef>
              <a:spcAft>
                <a:spcPts val="500"/>
              </a:spcAft>
              <a:buSzPct val="110000"/>
              <a:buBlip>
                <a:blip r:embed="rId2"/>
              </a:buBlip>
            </a:pPr>
            <a:r>
              <a:rPr lang="ko-KR" altLang="en-US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 </a:t>
            </a:r>
            <a:r>
              <a:rPr lang="en-GB" altLang="ko-KR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MLOPS (1</a:t>
            </a:r>
            <a:r>
              <a:rPr lang="ko-KR" altLang="en-US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차년도 달성 수준</a:t>
            </a:r>
            <a:r>
              <a:rPr lang="en-GB" altLang="ko-KR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)</a:t>
            </a:r>
            <a:endParaRPr lang="ko-KR" altLang="en-US" sz="2400" b="1" spc="-100" dirty="0">
              <a:solidFill>
                <a:srgbClr val="FF0000"/>
              </a:solidFill>
              <a:latin typeface="Rix고딕 M" panose="02020603020101020101" pitchFamily="18" charset="-127"/>
              <a:ea typeface="KoPub돋움체 Medium" panose="02020603020101020101" pitchFamily="18" charset="-127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BDFC92-4D51-F2F6-1CF4-1FA911B140D9}"/>
              </a:ext>
            </a:extLst>
          </p:cNvPr>
          <p:cNvSpPr txBox="1"/>
          <p:nvPr/>
        </p:nvSpPr>
        <p:spPr>
          <a:xfrm>
            <a:off x="467544" y="1586409"/>
            <a:ext cx="82745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모델 학습시 주변 격자 포함 기법</a:t>
            </a:r>
            <a:endParaRPr lang="en-GB" altLang="ko-KR" sz="1400" dirty="0">
              <a:ln>
                <a:solidFill>
                  <a:schemeClr val="accent1">
                    <a:alpha val="0"/>
                  </a:schemeClr>
                </a:solidFill>
              </a:ln>
              <a:latin typeface="Rix모던고딕 M" panose="02020603020101020101" pitchFamily="18" charset="-127"/>
              <a:ea typeface="Rix모던고딕 M" panose="02020603020101020101" pitchFamily="18" charset="-12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대상 격자에서 주변 격자 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8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개를 추가로 학습에 활용하는 방법을 구현함</a:t>
            </a:r>
            <a:endParaRPr lang="en-GB" altLang="ko-KR" sz="1400" dirty="0">
              <a:ln>
                <a:solidFill>
                  <a:schemeClr val="accent1">
                    <a:alpha val="0"/>
                  </a:schemeClr>
                </a:solidFill>
              </a:ln>
              <a:latin typeface="Rix모던고딕 M" panose="02020603020101020101" pitchFamily="18" charset="-127"/>
              <a:ea typeface="Rix모던고딕 M" panose="02020603020101020101" pitchFamily="18" charset="-12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ko-KR" sz="1400" dirty="0" err="1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Yaml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 configuration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에서 해당 기능 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on/off 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가능하도록 구성함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351E8A2E-8E65-4334-ADBB-5B3DA7CC6B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2924944"/>
            <a:ext cx="4357945" cy="3321553"/>
          </a:xfrm>
          <a:prstGeom prst="rect">
            <a:avLst/>
          </a:prstGeom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id="{38E0BF5C-5564-4C4A-A67D-BDAF6DA604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7258" y="2348880"/>
            <a:ext cx="5653820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3100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3E0B2FF5-CC0D-4177-8C7C-1067D52F20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1710"/>
          <a:stretch/>
        </p:blipFill>
        <p:spPr>
          <a:xfrm>
            <a:off x="5476453" y="1240335"/>
            <a:ext cx="3460344" cy="4501636"/>
          </a:xfrm>
          <a:prstGeom prst="rect">
            <a:avLst/>
          </a:prstGeom>
        </p:spPr>
      </p:pic>
      <p:sp>
        <p:nvSpPr>
          <p:cNvPr id="3" name="직사각형 5">
            <a:extLst>
              <a:ext uri="{FF2B5EF4-FFF2-40B4-BE49-F238E27FC236}">
                <a16:creationId xmlns:a16="http://schemas.microsoft.com/office/drawing/2014/main" id="{A3629256-0981-300F-AFBE-0301173ABAC1}"/>
              </a:ext>
            </a:extLst>
          </p:cNvPr>
          <p:cNvSpPr/>
          <p:nvPr/>
        </p:nvSpPr>
        <p:spPr>
          <a:xfrm>
            <a:off x="179512" y="1124744"/>
            <a:ext cx="85626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268288">
              <a:spcBef>
                <a:spcPts val="500"/>
              </a:spcBef>
              <a:spcAft>
                <a:spcPts val="500"/>
              </a:spcAft>
              <a:buSzPct val="110000"/>
              <a:buBlip>
                <a:blip r:embed="rId3"/>
              </a:buBlip>
            </a:pPr>
            <a:r>
              <a:rPr lang="ko-KR" altLang="en-US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 </a:t>
            </a:r>
            <a:r>
              <a:rPr lang="en-GB" altLang="ko-KR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MLOPS (1</a:t>
            </a:r>
            <a:r>
              <a:rPr lang="ko-KR" altLang="en-US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차년도 달성 수준</a:t>
            </a:r>
            <a:r>
              <a:rPr lang="en-GB" altLang="ko-KR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)</a:t>
            </a:r>
            <a:endParaRPr lang="ko-KR" altLang="en-US" sz="2400" b="1" spc="-100" dirty="0">
              <a:solidFill>
                <a:srgbClr val="FF0000"/>
              </a:solidFill>
              <a:latin typeface="Rix고딕 M" panose="02020603020101020101" pitchFamily="18" charset="-127"/>
              <a:ea typeface="KoPub돋움체 Medium" panose="02020603020101020101" pitchFamily="18" charset="-127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BDFC92-4D51-F2F6-1CF4-1FA911B140D9}"/>
              </a:ext>
            </a:extLst>
          </p:cNvPr>
          <p:cNvSpPr txBox="1"/>
          <p:nvPr/>
        </p:nvSpPr>
        <p:spPr>
          <a:xfrm>
            <a:off x="179512" y="1588973"/>
            <a:ext cx="64807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주요 활용 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model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은 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random forest 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등 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6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개 이며</a:t>
            </a:r>
            <a:endParaRPr lang="en-GB" altLang="ko-KR" sz="1400" dirty="0">
              <a:ln>
                <a:solidFill>
                  <a:schemeClr val="accent1">
                    <a:alpha val="0"/>
                  </a:schemeClr>
                </a:solidFill>
              </a:ln>
              <a:latin typeface="Rix모던고딕 M" panose="02020603020101020101" pitchFamily="18" charset="-127"/>
              <a:ea typeface="Rix모던고딕 M" panose="02020603020101020101" pitchFamily="18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Python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에서 모두 가용한 상태로 개발함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(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아래 그림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)</a:t>
            </a:r>
            <a:endParaRPr lang="en-US" altLang="ko-KR" sz="1400" dirty="0">
              <a:ln>
                <a:solidFill>
                  <a:schemeClr val="accent1">
                    <a:alpha val="0"/>
                  </a:schemeClr>
                </a:solidFill>
              </a:ln>
              <a:latin typeface="Rix모던고딕 M" panose="02020603020101020101" pitchFamily="18" charset="-127"/>
              <a:ea typeface="Rix모던고딕 M" panose="02020603020101020101" pitchFamily="18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모델 학습시 </a:t>
            </a:r>
            <a:r>
              <a:rPr lang="en-US" altLang="ko-KR" sz="1400" dirty="0" err="1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yml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에서 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model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을 선택할 수 있도록 개발함</a:t>
            </a:r>
            <a:endParaRPr lang="en-GB" altLang="ko-KR" sz="1400" dirty="0">
              <a:ln>
                <a:solidFill>
                  <a:schemeClr val="accent1">
                    <a:alpha val="0"/>
                  </a:schemeClr>
                </a:solidFill>
              </a:ln>
              <a:latin typeface="Rix모던고딕 M" panose="02020603020101020101" pitchFamily="18" charset="-127"/>
              <a:ea typeface="Rix모던고딕 M" panose="02020603020101020101" pitchFamily="18" charset="-12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(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우측 그림 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19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줄 참고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)</a:t>
            </a:r>
            <a:endParaRPr lang="ko-KR" altLang="en-US" sz="1400" dirty="0">
              <a:ln>
                <a:solidFill>
                  <a:schemeClr val="accent1">
                    <a:alpha val="0"/>
                  </a:schemeClr>
                </a:solidFill>
              </a:ln>
              <a:latin typeface="Rix모던고딕 M" panose="02020603020101020101" pitchFamily="18" charset="-127"/>
              <a:ea typeface="Rix모던고딕 M" panose="02020603020101020101" pitchFamily="18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50693487-B26D-4728-BFDA-A36BD8B4C9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3429000"/>
            <a:ext cx="5153397" cy="2745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9084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5">
            <a:extLst>
              <a:ext uri="{FF2B5EF4-FFF2-40B4-BE49-F238E27FC236}">
                <a16:creationId xmlns:a16="http://schemas.microsoft.com/office/drawing/2014/main" id="{5779185D-3648-A854-84EC-E12BECB32F25}"/>
              </a:ext>
            </a:extLst>
          </p:cNvPr>
          <p:cNvSpPr/>
          <p:nvPr/>
        </p:nvSpPr>
        <p:spPr>
          <a:xfrm>
            <a:off x="179512" y="1124744"/>
            <a:ext cx="85626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268288">
              <a:spcBef>
                <a:spcPts val="500"/>
              </a:spcBef>
              <a:spcAft>
                <a:spcPts val="500"/>
              </a:spcAft>
              <a:buSzPct val="110000"/>
              <a:buBlip>
                <a:blip r:embed="rId2"/>
              </a:buBlip>
            </a:pPr>
            <a:r>
              <a:rPr lang="ko-KR" altLang="en-US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 </a:t>
            </a:r>
            <a:r>
              <a:rPr lang="en-GB" altLang="ko-KR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MLOPS (1</a:t>
            </a:r>
            <a:r>
              <a:rPr lang="ko-KR" altLang="en-US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차년도 달성 수준</a:t>
            </a:r>
            <a:r>
              <a:rPr lang="en-GB" altLang="ko-KR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)</a:t>
            </a:r>
            <a:endParaRPr lang="ko-KR" altLang="en-US" sz="2400" b="1" spc="-100" dirty="0">
              <a:solidFill>
                <a:srgbClr val="FF0000"/>
              </a:solidFill>
              <a:latin typeface="Rix고딕 M" panose="02020603020101020101" pitchFamily="18" charset="-127"/>
              <a:ea typeface="KoPub돋움체 Medium" panose="02020603020101020101" pitchFamily="18" charset="-127"/>
              <a:cs typeface="Arial" panose="020B0604020202020204" pitchFamily="34" charset="0"/>
            </a:endParaRPr>
          </a:p>
        </p:txBody>
      </p:sp>
      <p:grpSp>
        <p:nvGrpSpPr>
          <p:cNvPr id="3" name="그룹 3">
            <a:extLst>
              <a:ext uri="{FF2B5EF4-FFF2-40B4-BE49-F238E27FC236}">
                <a16:creationId xmlns:a16="http://schemas.microsoft.com/office/drawing/2014/main" id="{2350F343-F478-3195-207F-2853B251B9E8}"/>
              </a:ext>
            </a:extLst>
          </p:cNvPr>
          <p:cNvGrpSpPr/>
          <p:nvPr/>
        </p:nvGrpSpPr>
        <p:grpSpPr>
          <a:xfrm>
            <a:off x="179511" y="1618794"/>
            <a:ext cx="8784977" cy="2962334"/>
            <a:chOff x="178082" y="1472346"/>
            <a:chExt cx="2673037" cy="21769907"/>
          </a:xfrm>
        </p:grpSpPr>
        <p:sp>
          <p:nvSpPr>
            <p:cNvPr id="4" name="Freeform 12">
              <a:extLst>
                <a:ext uri="{FF2B5EF4-FFF2-40B4-BE49-F238E27FC236}">
                  <a16:creationId xmlns:a16="http://schemas.microsoft.com/office/drawing/2014/main" id="{06D016F4-9115-9075-04F4-9C18B0C8C361}"/>
                </a:ext>
              </a:extLst>
            </p:cNvPr>
            <p:cNvSpPr>
              <a:spLocks/>
            </p:cNvSpPr>
            <p:nvPr/>
          </p:nvSpPr>
          <p:spPr bwMode="auto">
            <a:xfrm rot="10800000" flipV="1">
              <a:off x="178082" y="1764299"/>
              <a:ext cx="2673037" cy="12566882"/>
            </a:xfrm>
            <a:prstGeom prst="rect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  <a:effectLst>
              <a:innerShdw blurRad="508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scene3d>
                <a:camera prst="orthographicFront"/>
                <a:lightRig rig="threePt" dir="t"/>
              </a:scene3d>
              <a:sp3d>
                <a:bevelT w="1270" h="1270"/>
                <a:bevelB w="1270" h="1270"/>
              </a:sp3d>
            </a:bodyPr>
            <a:lstStyle/>
            <a:p>
              <a:pPr algn="ctr" latinLnBrk="0"/>
              <a:endParaRPr lang="ko-KR" altLang="en-US" sz="1200" b="1" spc="-50" dirty="0">
                <a:solidFill>
                  <a:schemeClr val="bg1"/>
                </a:solidFill>
                <a:latin typeface="KoPub돋움체 Bold" pitchFamily="2" charset="-127"/>
                <a:ea typeface="KoPub돋움체 Bold" pitchFamily="2" charset="-127"/>
              </a:endParaRPr>
            </a:p>
          </p:txBody>
        </p:sp>
        <p:sp>
          <p:nvSpPr>
            <p:cNvPr id="5" name="Freeform 12">
              <a:extLst>
                <a:ext uri="{FF2B5EF4-FFF2-40B4-BE49-F238E27FC236}">
                  <a16:creationId xmlns:a16="http://schemas.microsoft.com/office/drawing/2014/main" id="{DB9DE41F-C48C-AD03-ADB2-B443FE016C87}"/>
                </a:ext>
              </a:extLst>
            </p:cNvPr>
            <p:cNvSpPr>
              <a:spLocks/>
            </p:cNvSpPr>
            <p:nvPr/>
          </p:nvSpPr>
          <p:spPr bwMode="auto">
            <a:xfrm rot="10800000" flipV="1">
              <a:off x="221597" y="2637234"/>
              <a:ext cx="2598403" cy="10087277"/>
            </a:xfrm>
            <a:prstGeom prst="roundRect">
              <a:avLst>
                <a:gd name="adj" fmla="val 4179"/>
              </a:avLst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scene3d>
                <a:camera prst="orthographicFront"/>
                <a:lightRig rig="threePt" dir="t"/>
              </a:scene3d>
              <a:sp3d>
                <a:bevelT w="1270" h="1270"/>
                <a:bevelB w="1270" h="1270"/>
              </a:sp3d>
            </a:bodyPr>
            <a:lstStyle/>
            <a:p>
              <a:pPr algn="ctr"/>
              <a:endParaRPr lang="ko-KR" altLang="en-US" sz="1200" b="1" spc="-50" dirty="0">
                <a:solidFill>
                  <a:schemeClr val="bg1"/>
                </a:solidFill>
                <a:latin typeface="KoPub돋움체 Bold" pitchFamily="2" charset="-127"/>
                <a:ea typeface="KoPub돋움체 Bold" pitchFamily="2" charset="-127"/>
              </a:endParaRPr>
            </a:p>
          </p:txBody>
        </p:sp>
        <p:sp>
          <p:nvSpPr>
            <p:cNvPr id="6" name="Text Box 5">
              <a:extLst>
                <a:ext uri="{FF2B5EF4-FFF2-40B4-BE49-F238E27FC236}">
                  <a16:creationId xmlns:a16="http://schemas.microsoft.com/office/drawing/2014/main" id="{0C4CB031-4E0E-0CA7-C477-14627C7F65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752" y="2851399"/>
              <a:ext cx="2497466" cy="20390854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marL="88900" lvl="1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현재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GitHub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의 소스코드를 수정하면 자동으로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CI (unit test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처리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) , Azure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에서 재학습이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(CT)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 이뤄짐</a:t>
              </a:r>
              <a:endParaRPr lang="en-GB" altLang="ko-KR" sz="1400" b="1" spc="-70" dirty="0">
                <a:ln>
                  <a:solidFill>
                    <a:srgbClr val="4F81BD">
                      <a:shade val="50000"/>
                      <a:alpha val="0"/>
                    </a:srgb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KoPub돋움체 Medium" pitchFamily="2" charset="-127"/>
                <a:ea typeface="KoPub돋움체 Medium" pitchFamily="2" charset="-127"/>
              </a:endParaRPr>
            </a:p>
            <a:p>
              <a:pPr marL="488950" lvl="2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CT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이후 주요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score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산출됨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(f1 score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등이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n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분 이내에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)  </a:t>
              </a:r>
            </a:p>
            <a:p>
              <a:pPr marL="488950" lvl="2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아래 그림 좌측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: CI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의 일환으로 자동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unt test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진행후 결과가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email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로 자동으로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report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된 화면 예시</a:t>
              </a:r>
              <a:endParaRPr lang="en-GB" altLang="ko-KR" sz="1400" b="1" spc="-70" dirty="0">
                <a:ln>
                  <a:solidFill>
                    <a:srgbClr val="4F81BD">
                      <a:shade val="50000"/>
                      <a:alpha val="0"/>
                    </a:srgb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KoPub돋움체 Medium" pitchFamily="2" charset="-127"/>
                <a:ea typeface="KoPub돋움체 Medium" pitchFamily="2" charset="-127"/>
              </a:endParaRPr>
            </a:p>
            <a:p>
              <a:pPr marL="488950" lvl="2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아래 그림 우측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: CT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의 일환으로 자동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Training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진행후 결과가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email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로 자동으로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report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된 화면 예시</a:t>
              </a:r>
              <a:endParaRPr lang="en-GB" altLang="ko-KR" sz="1400" b="1" spc="-70" dirty="0">
                <a:ln>
                  <a:solidFill>
                    <a:srgbClr val="4F81BD">
                      <a:shade val="50000"/>
                      <a:alpha val="0"/>
                    </a:srgb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KoPub돋움체 Medium" pitchFamily="2" charset="-127"/>
                <a:ea typeface="KoPub돋움체 Medium" pitchFamily="2" charset="-127"/>
              </a:endParaRPr>
            </a:p>
            <a:p>
              <a:pPr marL="488950" lvl="2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endParaRPr lang="en-GB" altLang="ko-KR" sz="1400" b="1" spc="-70" dirty="0">
                <a:ln>
                  <a:solidFill>
                    <a:srgbClr val="4F81BD">
                      <a:shade val="50000"/>
                      <a:alpha val="0"/>
                    </a:srgb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KoPub돋움체 Medium" pitchFamily="2" charset="-127"/>
                <a:ea typeface="KoPub돋움체 Medium" pitchFamily="2" charset="-127"/>
              </a:endParaRPr>
            </a:p>
          </p:txBody>
        </p:sp>
        <p:sp>
          <p:nvSpPr>
            <p:cNvPr id="7" name="직사각형 11">
              <a:extLst>
                <a:ext uri="{FF2B5EF4-FFF2-40B4-BE49-F238E27FC236}">
                  <a16:creationId xmlns:a16="http://schemas.microsoft.com/office/drawing/2014/main" id="{E8B244D6-FDBE-264E-86A9-F2004EAB04D3}"/>
                </a:ext>
              </a:extLst>
            </p:cNvPr>
            <p:cNvSpPr/>
            <p:nvPr/>
          </p:nvSpPr>
          <p:spPr>
            <a:xfrm>
              <a:off x="489937" y="1472346"/>
              <a:ext cx="2142545" cy="119708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>
                <a:buSzPct val="80000"/>
                <a:tabLst>
                  <a:tab pos="5648325" algn="l"/>
                </a:tabLst>
                <a:defRPr/>
              </a:pPr>
              <a:r>
                <a:rPr lang="en-GB" altLang="ko-KR" sz="1400" b="1" spc="-7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highlight>
                    <a:srgbClr val="FFFFFF"/>
                  </a:highlight>
                  <a:latin typeface="KoPub돋움체 Bold" pitchFamily="2" charset="-127"/>
                  <a:ea typeface="KoPub돋움체 Bold" pitchFamily="2" charset="-127"/>
                </a:rPr>
                <a:t>CI, CT </a:t>
              </a:r>
              <a:r>
                <a:rPr lang="ko-KR" altLang="en-US" sz="1400" b="1" spc="-7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highlight>
                    <a:srgbClr val="FFFFFF"/>
                  </a:highlight>
                  <a:latin typeface="KoPub돋움체 Bold" pitchFamily="2" charset="-127"/>
                  <a:ea typeface="KoPub돋움체 Bold" pitchFamily="2" charset="-127"/>
                </a:rPr>
                <a:t>부분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highlight>
                    <a:srgbClr val="FFFFFF"/>
                  </a:highlight>
                  <a:latin typeface="KoPub돋움체 Bold" pitchFamily="2" charset="-127"/>
                  <a:ea typeface="KoPub돋움체 Bold" pitchFamily="2" charset="-127"/>
                </a:rPr>
                <a:t>달성 요약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D8E3CC3E-67C9-69EF-D075-C02C05511D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3440669"/>
            <a:ext cx="2730603" cy="3270063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2D6523B8-1FC9-ADFB-2075-482FE99347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408284"/>
            <a:ext cx="3526744" cy="326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22067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5">
            <a:extLst>
              <a:ext uri="{FF2B5EF4-FFF2-40B4-BE49-F238E27FC236}">
                <a16:creationId xmlns:a16="http://schemas.microsoft.com/office/drawing/2014/main" id="{5779185D-3648-A854-84EC-E12BECB32F25}"/>
              </a:ext>
            </a:extLst>
          </p:cNvPr>
          <p:cNvSpPr/>
          <p:nvPr/>
        </p:nvSpPr>
        <p:spPr>
          <a:xfrm>
            <a:off x="179512" y="1124744"/>
            <a:ext cx="85626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268288">
              <a:spcBef>
                <a:spcPts val="500"/>
              </a:spcBef>
              <a:spcAft>
                <a:spcPts val="500"/>
              </a:spcAft>
              <a:buSzPct val="110000"/>
              <a:buBlip>
                <a:blip r:embed="rId2"/>
              </a:buBlip>
            </a:pPr>
            <a:r>
              <a:rPr lang="ko-KR" altLang="en-US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 </a:t>
            </a:r>
            <a:r>
              <a:rPr lang="en-GB" altLang="ko-KR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MLOPS (2023</a:t>
            </a:r>
            <a:r>
              <a:rPr lang="ko-KR" altLang="en-US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년 예정 사항</a:t>
            </a:r>
            <a:r>
              <a:rPr lang="en-GB" altLang="ko-KR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)</a:t>
            </a:r>
            <a:endParaRPr lang="ko-KR" altLang="en-US" sz="2400" b="1" spc="-100" dirty="0">
              <a:solidFill>
                <a:srgbClr val="FF0000"/>
              </a:solidFill>
              <a:latin typeface="Rix고딕 M" panose="02020603020101020101" pitchFamily="18" charset="-127"/>
              <a:ea typeface="KoPub돋움체 Medium" panose="02020603020101020101" pitchFamily="18" charset="-127"/>
              <a:cs typeface="Arial" panose="020B0604020202020204" pitchFamily="34" charset="0"/>
            </a:endParaRPr>
          </a:p>
        </p:txBody>
      </p:sp>
      <p:grpSp>
        <p:nvGrpSpPr>
          <p:cNvPr id="3" name="그룹 3">
            <a:extLst>
              <a:ext uri="{FF2B5EF4-FFF2-40B4-BE49-F238E27FC236}">
                <a16:creationId xmlns:a16="http://schemas.microsoft.com/office/drawing/2014/main" id="{2350F343-F478-3195-207F-2853B251B9E8}"/>
              </a:ext>
            </a:extLst>
          </p:cNvPr>
          <p:cNvGrpSpPr/>
          <p:nvPr/>
        </p:nvGrpSpPr>
        <p:grpSpPr>
          <a:xfrm>
            <a:off x="179511" y="1618794"/>
            <a:ext cx="8784977" cy="2314262"/>
            <a:chOff x="178082" y="1472346"/>
            <a:chExt cx="2673037" cy="12858835"/>
          </a:xfrm>
        </p:grpSpPr>
        <p:sp>
          <p:nvSpPr>
            <p:cNvPr id="4" name="Freeform 12">
              <a:extLst>
                <a:ext uri="{FF2B5EF4-FFF2-40B4-BE49-F238E27FC236}">
                  <a16:creationId xmlns:a16="http://schemas.microsoft.com/office/drawing/2014/main" id="{06D016F4-9115-9075-04F4-9C18B0C8C361}"/>
                </a:ext>
              </a:extLst>
            </p:cNvPr>
            <p:cNvSpPr>
              <a:spLocks/>
            </p:cNvSpPr>
            <p:nvPr/>
          </p:nvSpPr>
          <p:spPr bwMode="auto">
            <a:xfrm rot="10800000" flipV="1">
              <a:off x="178082" y="1764299"/>
              <a:ext cx="2673037" cy="12566882"/>
            </a:xfrm>
            <a:prstGeom prst="rect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  <a:effectLst>
              <a:innerShdw blurRad="508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scene3d>
                <a:camera prst="orthographicFront"/>
                <a:lightRig rig="threePt" dir="t"/>
              </a:scene3d>
              <a:sp3d>
                <a:bevelT w="1270" h="1270"/>
                <a:bevelB w="1270" h="1270"/>
              </a:sp3d>
            </a:bodyPr>
            <a:lstStyle/>
            <a:p>
              <a:pPr algn="ctr" latinLnBrk="0"/>
              <a:endParaRPr lang="ko-KR" altLang="en-US" sz="1200" b="1" spc="-50" dirty="0">
                <a:solidFill>
                  <a:schemeClr val="bg1"/>
                </a:solidFill>
                <a:latin typeface="KoPub돋움체 Bold" pitchFamily="2" charset="-127"/>
                <a:ea typeface="KoPub돋움체 Bold" pitchFamily="2" charset="-127"/>
              </a:endParaRPr>
            </a:p>
          </p:txBody>
        </p:sp>
        <p:sp>
          <p:nvSpPr>
            <p:cNvPr id="5" name="Freeform 12">
              <a:extLst>
                <a:ext uri="{FF2B5EF4-FFF2-40B4-BE49-F238E27FC236}">
                  <a16:creationId xmlns:a16="http://schemas.microsoft.com/office/drawing/2014/main" id="{DB9DE41F-C48C-AD03-ADB2-B443FE016C87}"/>
                </a:ext>
              </a:extLst>
            </p:cNvPr>
            <p:cNvSpPr>
              <a:spLocks/>
            </p:cNvSpPr>
            <p:nvPr/>
          </p:nvSpPr>
          <p:spPr bwMode="auto">
            <a:xfrm rot="10800000" flipV="1">
              <a:off x="221597" y="2637228"/>
              <a:ext cx="2598403" cy="10811161"/>
            </a:xfrm>
            <a:prstGeom prst="roundRect">
              <a:avLst>
                <a:gd name="adj" fmla="val 4179"/>
              </a:avLst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scene3d>
                <a:camera prst="orthographicFront"/>
                <a:lightRig rig="threePt" dir="t"/>
              </a:scene3d>
              <a:sp3d>
                <a:bevelT w="1270" h="1270"/>
                <a:bevelB w="1270" h="1270"/>
              </a:sp3d>
            </a:bodyPr>
            <a:lstStyle/>
            <a:p>
              <a:pPr algn="ctr"/>
              <a:endParaRPr lang="ko-KR" altLang="en-US" sz="1200" b="1" spc="-50" dirty="0">
                <a:solidFill>
                  <a:schemeClr val="bg1"/>
                </a:solidFill>
                <a:latin typeface="KoPub돋움체 Bold" pitchFamily="2" charset="-127"/>
                <a:ea typeface="KoPub돋움체 Bold" pitchFamily="2" charset="-127"/>
              </a:endParaRPr>
            </a:p>
          </p:txBody>
        </p:sp>
        <p:sp>
          <p:nvSpPr>
            <p:cNvPr id="6" name="Text Box 5">
              <a:extLst>
                <a:ext uri="{FF2B5EF4-FFF2-40B4-BE49-F238E27FC236}">
                  <a16:creationId xmlns:a16="http://schemas.microsoft.com/office/drawing/2014/main" id="{0C4CB031-4E0E-0CA7-C477-14627C7F65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752" y="2851397"/>
              <a:ext cx="2497466" cy="10596997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marL="88900" lvl="1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현재 대부분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KICT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의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Azure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구독에서 진행됨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(CSV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저장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,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 모델 학습 등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)</a:t>
              </a:r>
            </a:p>
            <a:p>
              <a:pPr marL="88900" lvl="1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아직 헤르메시스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Azure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를 사용중인 부분은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.</a:t>
              </a:r>
            </a:p>
            <a:p>
              <a:pPr marL="488950" lvl="2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GitHub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소스 수정후 자동으로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Azure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로 넘어가는 부분 연계</a:t>
              </a:r>
              <a:endParaRPr lang="en-GB" altLang="ko-KR" sz="1400" b="1" spc="-70" dirty="0">
                <a:ln>
                  <a:solidFill>
                    <a:srgbClr val="4F81BD">
                      <a:shade val="50000"/>
                      <a:alpha val="0"/>
                    </a:srgb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KoPub돋움체 Medium" pitchFamily="2" charset="-127"/>
                <a:ea typeface="KoPub돋움체 Medium" pitchFamily="2" charset="-127"/>
              </a:endParaRPr>
            </a:p>
            <a:p>
              <a:pPr marL="488950" lvl="2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이부분을 위해서는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Azure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최고 권한 계정이 필요한데</a:t>
              </a:r>
              <a:endParaRPr lang="en-GB" altLang="ko-KR" sz="1400" b="1" spc="-70" dirty="0">
                <a:ln>
                  <a:solidFill>
                    <a:srgbClr val="4F81BD">
                      <a:shade val="50000"/>
                      <a:alpha val="0"/>
                    </a:srgb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KoPub돋움체 Medium" pitchFamily="2" charset="-127"/>
                <a:ea typeface="KoPub돋움체 Medium" pitchFamily="2" charset="-127"/>
              </a:endParaRPr>
            </a:p>
            <a:p>
              <a:pPr marL="488950" lvl="2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아직 헤르메시스 계정에서는 이 권한이 넘어오지 않고 있슴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(MS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보안 규정에 매우 엄격함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)</a:t>
              </a:r>
            </a:p>
            <a:p>
              <a:pPr marL="488950" lvl="2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이부분은 추가 확인 예정</a:t>
              </a:r>
              <a:endParaRPr lang="en-US" altLang="ko-KR" sz="1400" b="1" spc="-70" dirty="0">
                <a:ln>
                  <a:solidFill>
                    <a:srgbClr val="4F81BD">
                      <a:shade val="50000"/>
                      <a:alpha val="0"/>
                    </a:srgb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KoPub돋움체 Medium" pitchFamily="2" charset="-127"/>
                <a:ea typeface="KoPub돋움체 Medium" pitchFamily="2" charset="-127"/>
              </a:endParaRPr>
            </a:p>
          </p:txBody>
        </p:sp>
        <p:sp>
          <p:nvSpPr>
            <p:cNvPr id="7" name="직사각형 11">
              <a:extLst>
                <a:ext uri="{FF2B5EF4-FFF2-40B4-BE49-F238E27FC236}">
                  <a16:creationId xmlns:a16="http://schemas.microsoft.com/office/drawing/2014/main" id="{E8B244D6-FDBE-264E-86A9-F2004EAB04D3}"/>
                </a:ext>
              </a:extLst>
            </p:cNvPr>
            <p:cNvSpPr/>
            <p:nvPr/>
          </p:nvSpPr>
          <p:spPr>
            <a:xfrm>
              <a:off x="489937" y="1472346"/>
              <a:ext cx="2142545" cy="119708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>
                <a:buSzPct val="80000"/>
                <a:tabLst>
                  <a:tab pos="5648325" algn="l"/>
                </a:tabLst>
                <a:defRPr/>
              </a:pP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highlight>
                    <a:srgbClr val="FFFFFF"/>
                  </a:highlight>
                  <a:latin typeface="KoPub돋움체 Bold" pitchFamily="2" charset="-127"/>
                  <a:ea typeface="KoPub돋움체 Bold" pitchFamily="2" charset="-127"/>
                </a:rPr>
                <a:t>주요 예정 사항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1379AC1A-F02F-8880-8FD9-B3428066AB7A}"/>
              </a:ext>
            </a:extLst>
          </p:cNvPr>
          <p:cNvSpPr/>
          <p:nvPr/>
        </p:nvSpPr>
        <p:spPr>
          <a:xfrm>
            <a:off x="6012160" y="4365104"/>
            <a:ext cx="3961515" cy="194573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11/3 </a:t>
            </a:r>
            <a:r>
              <a:rPr lang="ko-KR" altLang="en-US" dirty="0">
                <a:solidFill>
                  <a:schemeClr val="tx1"/>
                </a:solidFill>
              </a:rPr>
              <a:t>헤르메시스 </a:t>
            </a:r>
            <a:r>
              <a:rPr lang="en-GB" altLang="ko-KR" dirty="0">
                <a:solidFill>
                  <a:schemeClr val="tx1"/>
                </a:solidFill>
              </a:rPr>
              <a:t>: </a:t>
            </a:r>
            <a:r>
              <a:rPr lang="ko-KR" altLang="en-US" dirty="0">
                <a:solidFill>
                  <a:schemeClr val="tx1"/>
                </a:solidFill>
              </a:rPr>
              <a:t>이 페이지는 헤르메시스 </a:t>
            </a:r>
            <a:r>
              <a:rPr lang="en-GB" altLang="ko-KR" dirty="0">
                <a:solidFill>
                  <a:schemeClr val="tx1"/>
                </a:solidFill>
              </a:rPr>
              <a:t>-&gt; KICT </a:t>
            </a:r>
            <a:r>
              <a:rPr lang="ko-KR" altLang="en-US" dirty="0">
                <a:solidFill>
                  <a:schemeClr val="tx1"/>
                </a:solidFill>
              </a:rPr>
              <a:t>드리는 정보라서</a:t>
            </a:r>
            <a:r>
              <a:rPr lang="en-GB" altLang="ko-KR" dirty="0">
                <a:solidFill>
                  <a:schemeClr val="tx1"/>
                </a:solidFill>
              </a:rPr>
              <a:t>. </a:t>
            </a:r>
            <a:r>
              <a:rPr lang="ko-KR" altLang="en-US" dirty="0">
                <a:solidFill>
                  <a:schemeClr val="tx1"/>
                </a:solidFill>
              </a:rPr>
              <a:t>대외 발표시에는 생략되는게 좋겠습니다</a:t>
            </a:r>
            <a:r>
              <a:rPr lang="en-GB" altLang="ko-KR" dirty="0">
                <a:solidFill>
                  <a:schemeClr val="tx1"/>
                </a:solidFill>
              </a:rPr>
              <a:t>~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616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">
            <a:extLst>
              <a:ext uri="{FF2B5EF4-FFF2-40B4-BE49-F238E27FC236}">
                <a16:creationId xmlns:a16="http://schemas.microsoft.com/office/drawing/2014/main" id="{3D26C4D2-902F-5B5B-5AF8-9BCA5F376770}"/>
              </a:ext>
            </a:extLst>
          </p:cNvPr>
          <p:cNvGrpSpPr/>
          <p:nvPr/>
        </p:nvGrpSpPr>
        <p:grpSpPr>
          <a:xfrm>
            <a:off x="148416" y="1700808"/>
            <a:ext cx="4322550" cy="5063870"/>
            <a:chOff x="177442" y="1472346"/>
            <a:chExt cx="2673677" cy="28136600"/>
          </a:xfrm>
        </p:grpSpPr>
        <p:sp>
          <p:nvSpPr>
            <p:cNvPr id="3" name="Freeform 12">
              <a:extLst>
                <a:ext uri="{FF2B5EF4-FFF2-40B4-BE49-F238E27FC236}">
                  <a16:creationId xmlns:a16="http://schemas.microsoft.com/office/drawing/2014/main" id="{E2564ED0-6FE7-C0E5-9F09-043D675AC9F5}"/>
                </a:ext>
              </a:extLst>
            </p:cNvPr>
            <p:cNvSpPr>
              <a:spLocks/>
            </p:cNvSpPr>
            <p:nvPr/>
          </p:nvSpPr>
          <p:spPr bwMode="auto">
            <a:xfrm rot="10800000" flipV="1">
              <a:off x="177442" y="1764293"/>
              <a:ext cx="2673677" cy="27844653"/>
            </a:xfrm>
            <a:prstGeom prst="rect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  <a:effectLst>
              <a:innerShdw blurRad="508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scene3d>
                <a:camera prst="orthographicFront"/>
                <a:lightRig rig="threePt" dir="t"/>
              </a:scene3d>
              <a:sp3d>
                <a:bevelT w="1270" h="1270"/>
                <a:bevelB w="1270" h="1270"/>
              </a:sp3d>
            </a:bodyPr>
            <a:lstStyle/>
            <a:p>
              <a:pPr algn="ctr" latinLnBrk="0"/>
              <a:endParaRPr lang="ko-KR" altLang="en-US" sz="1200" b="1" spc="-50" dirty="0">
                <a:solidFill>
                  <a:schemeClr val="bg1"/>
                </a:solidFill>
                <a:latin typeface="KoPub돋움체 Bold" pitchFamily="2" charset="-127"/>
                <a:ea typeface="KoPub돋움체 Bold" pitchFamily="2" charset="-127"/>
              </a:endParaRPr>
            </a:p>
          </p:txBody>
        </p:sp>
        <p:sp>
          <p:nvSpPr>
            <p:cNvPr id="4" name="Freeform 12">
              <a:extLst>
                <a:ext uri="{FF2B5EF4-FFF2-40B4-BE49-F238E27FC236}">
                  <a16:creationId xmlns:a16="http://schemas.microsoft.com/office/drawing/2014/main" id="{28D5514F-BF2F-35C1-13E0-DC5E30F96B56}"/>
                </a:ext>
              </a:extLst>
            </p:cNvPr>
            <p:cNvSpPr>
              <a:spLocks/>
            </p:cNvSpPr>
            <p:nvPr/>
          </p:nvSpPr>
          <p:spPr bwMode="auto">
            <a:xfrm rot="10800000" flipV="1">
              <a:off x="221597" y="2637233"/>
              <a:ext cx="2583935" cy="26442094"/>
            </a:xfrm>
            <a:prstGeom prst="roundRect">
              <a:avLst>
                <a:gd name="adj" fmla="val 4179"/>
              </a:avLst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scene3d>
                <a:camera prst="orthographicFront"/>
                <a:lightRig rig="threePt" dir="t"/>
              </a:scene3d>
              <a:sp3d>
                <a:bevelT w="1270" h="1270"/>
                <a:bevelB w="1270" h="1270"/>
              </a:sp3d>
            </a:bodyPr>
            <a:lstStyle/>
            <a:p>
              <a:pPr algn="ctr"/>
              <a:endParaRPr lang="ko-KR" altLang="en-US" sz="1200" b="1" spc="-50" dirty="0">
                <a:solidFill>
                  <a:schemeClr val="bg1"/>
                </a:solidFill>
                <a:latin typeface="KoPub돋움체 Bold" pitchFamily="2" charset="-127"/>
                <a:ea typeface="KoPub돋움체 Bold" pitchFamily="2" charset="-127"/>
              </a:endParaRPr>
            </a:p>
          </p:txBody>
        </p:sp>
        <p:sp>
          <p:nvSpPr>
            <p:cNvPr id="5" name="Text Box 5">
              <a:extLst>
                <a:ext uri="{FF2B5EF4-FFF2-40B4-BE49-F238E27FC236}">
                  <a16:creationId xmlns:a16="http://schemas.microsoft.com/office/drawing/2014/main" id="{798A8FE5-583C-49AE-7E30-D6D5DBB55F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752" y="2851397"/>
              <a:ext cx="2497466" cy="23166323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marL="88900" lvl="1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제주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AI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전용 웹사이트에서 침수 여부를 알려주기 위한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ML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알고리즘을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Random forest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에서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decision tree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로 변경해 주세요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. (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전화로 요청 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: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연구진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  <a:sym typeface="Wingdings" panose="05000000000000000000" pitchFamily="2" charset="2"/>
                </a:rPr>
                <a:t>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 SW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코딩하는 담당자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)</a:t>
              </a:r>
            </a:p>
            <a:p>
              <a:pPr marL="88900" lvl="1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SW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담당자가 본인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PC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에서 코딩 변경함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. </a:t>
              </a:r>
            </a:p>
            <a:p>
              <a:pPr marL="88900" lvl="1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endParaRPr lang="en-GB" altLang="ko-KR" sz="1400" b="1" spc="-70" dirty="0">
                <a:ln>
                  <a:solidFill>
                    <a:srgbClr val="4F81BD">
                      <a:shade val="50000"/>
                      <a:alpha val="0"/>
                    </a:srgb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KoPub돋움체 Medium" pitchFamily="2" charset="-127"/>
                <a:ea typeface="KoPub돋움체 Medium" pitchFamily="2" charset="-127"/>
              </a:endParaRPr>
            </a:p>
            <a:p>
              <a:pPr marL="88900" lvl="1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수행 결과를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(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학습 및 평가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.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예를 들어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8:2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분류에 따른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)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 연구진에게 엑셀 등으로 제시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(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예를 들어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confusion table)</a:t>
              </a:r>
            </a:p>
            <a:p>
              <a:pPr marL="88900" lvl="1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endParaRPr lang="en-GB" altLang="ko-KR" sz="1400" b="1" spc="-70" dirty="0">
                <a:ln>
                  <a:solidFill>
                    <a:srgbClr val="4F81BD">
                      <a:shade val="50000"/>
                      <a:alpha val="0"/>
                    </a:srgb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KoPub돋움체 Medium" pitchFamily="2" charset="-127"/>
                <a:ea typeface="KoPub돋움체 Medium" pitchFamily="2" charset="-127"/>
              </a:endParaRPr>
            </a:p>
            <a:p>
              <a:pPr marL="88900" lvl="1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연구진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  <a:sym typeface="Wingdings" panose="05000000000000000000" pitchFamily="2" charset="2"/>
                </a:rPr>
                <a:t>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 SW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 개발사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.  “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이제 이걸 웹사이트에 적용해 주세요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”</a:t>
              </a:r>
            </a:p>
            <a:p>
              <a:pPr marL="88900" lvl="1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파이썬 개발자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  <a:sym typeface="Wingdings" panose="05000000000000000000" pitchFamily="2" charset="2"/>
                </a:rPr>
                <a:t>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웹 프로그래머에게 제공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(</a:t>
              </a:r>
              <a:r>
                <a:rPr lang="en-GB" altLang="ko-KR" sz="1400" b="1" spc="-70" dirty="0" err="1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py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프로그램 등을 이메일 등으로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)</a:t>
              </a:r>
            </a:p>
            <a:p>
              <a:pPr marL="88900" lvl="1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웹 사이트 프로그래머가 휴가면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,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몇일후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웹사이트에 적용됨</a:t>
              </a:r>
              <a:endParaRPr lang="en-GB" altLang="ko-KR" sz="1400" b="1" spc="-70" dirty="0">
                <a:ln>
                  <a:solidFill>
                    <a:srgbClr val="4F81BD">
                      <a:shade val="50000"/>
                      <a:alpha val="0"/>
                    </a:srgb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KoPub돋움체 Medium" pitchFamily="2" charset="-127"/>
                <a:ea typeface="KoPub돋움체 Medium" pitchFamily="2" charset="-127"/>
              </a:endParaRPr>
            </a:p>
          </p:txBody>
        </p:sp>
        <p:sp>
          <p:nvSpPr>
            <p:cNvPr id="6" name="직사각형 11">
              <a:extLst>
                <a:ext uri="{FF2B5EF4-FFF2-40B4-BE49-F238E27FC236}">
                  <a16:creationId xmlns:a16="http://schemas.microsoft.com/office/drawing/2014/main" id="{C0C255BF-26B0-A236-F24E-C65FC639EDCA}"/>
                </a:ext>
              </a:extLst>
            </p:cNvPr>
            <p:cNvSpPr/>
            <p:nvPr/>
          </p:nvSpPr>
          <p:spPr>
            <a:xfrm>
              <a:off x="489937" y="1472346"/>
              <a:ext cx="2142545" cy="119708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>
                <a:buSzPct val="80000"/>
                <a:tabLst>
                  <a:tab pos="5648325" algn="l"/>
                </a:tabLst>
                <a:defRPr/>
              </a:pPr>
              <a:r>
                <a:rPr lang="en-US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highlight>
                    <a:srgbClr val="FFFFFF"/>
                  </a:highlight>
                  <a:latin typeface="KoPub돋움체 Bold" pitchFamily="2" charset="-127"/>
                  <a:ea typeface="KoPub돋움체 Bold" pitchFamily="2" charset="-127"/>
                </a:rPr>
                <a:t>DEVOPS(MLOPS)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highlight>
                    <a:srgbClr val="FFFFFF"/>
                  </a:highlight>
                  <a:latin typeface="KoPub돋움체 Bold" pitchFamily="2" charset="-127"/>
                  <a:ea typeface="KoPub돋움체 Bold" pitchFamily="2" charset="-127"/>
                </a:rPr>
                <a:t>가 없는 상황을 상정한 예시</a:t>
              </a:r>
            </a:p>
          </p:txBody>
        </p:sp>
      </p:grpSp>
      <p:grpSp>
        <p:nvGrpSpPr>
          <p:cNvPr id="7" name="그룹 3">
            <a:extLst>
              <a:ext uri="{FF2B5EF4-FFF2-40B4-BE49-F238E27FC236}">
                <a16:creationId xmlns:a16="http://schemas.microsoft.com/office/drawing/2014/main" id="{8209F7B1-91AB-462D-B706-B03B573D37A8}"/>
              </a:ext>
            </a:extLst>
          </p:cNvPr>
          <p:cNvGrpSpPr/>
          <p:nvPr/>
        </p:nvGrpSpPr>
        <p:grpSpPr>
          <a:xfrm>
            <a:off x="4601648" y="1707954"/>
            <a:ext cx="4322550" cy="5056724"/>
            <a:chOff x="177442" y="1472346"/>
            <a:chExt cx="2673677" cy="28096895"/>
          </a:xfrm>
        </p:grpSpPr>
        <p:sp>
          <p:nvSpPr>
            <p:cNvPr id="8" name="Freeform 12">
              <a:extLst>
                <a:ext uri="{FF2B5EF4-FFF2-40B4-BE49-F238E27FC236}">
                  <a16:creationId xmlns:a16="http://schemas.microsoft.com/office/drawing/2014/main" id="{7834A54B-40CA-4B30-447F-494E6D5FBF54}"/>
                </a:ext>
              </a:extLst>
            </p:cNvPr>
            <p:cNvSpPr>
              <a:spLocks/>
            </p:cNvSpPr>
            <p:nvPr/>
          </p:nvSpPr>
          <p:spPr bwMode="auto">
            <a:xfrm rot="10800000" flipV="1">
              <a:off x="177442" y="1764299"/>
              <a:ext cx="2673677" cy="27804942"/>
            </a:xfrm>
            <a:prstGeom prst="rect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  <a:effectLst>
              <a:innerShdw blurRad="508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scene3d>
                <a:camera prst="orthographicFront"/>
                <a:lightRig rig="threePt" dir="t"/>
              </a:scene3d>
              <a:sp3d>
                <a:bevelT w="1270" h="1270"/>
                <a:bevelB w="1270" h="1270"/>
              </a:sp3d>
            </a:bodyPr>
            <a:lstStyle/>
            <a:p>
              <a:pPr algn="ctr" latinLnBrk="0"/>
              <a:endParaRPr lang="ko-KR" altLang="en-US" sz="1200" b="1" spc="-50" dirty="0">
                <a:solidFill>
                  <a:schemeClr val="bg1"/>
                </a:solidFill>
                <a:latin typeface="KoPub돋움체 Bold" pitchFamily="2" charset="-127"/>
                <a:ea typeface="KoPub돋움체 Bold" pitchFamily="2" charset="-127"/>
              </a:endParaRPr>
            </a:p>
          </p:txBody>
        </p:sp>
        <p:sp>
          <p:nvSpPr>
            <p:cNvPr id="9" name="Freeform 12">
              <a:extLst>
                <a:ext uri="{FF2B5EF4-FFF2-40B4-BE49-F238E27FC236}">
                  <a16:creationId xmlns:a16="http://schemas.microsoft.com/office/drawing/2014/main" id="{A26BDD14-2F6C-6E5F-D9F9-05BE28F20E17}"/>
                </a:ext>
              </a:extLst>
            </p:cNvPr>
            <p:cNvSpPr>
              <a:spLocks/>
            </p:cNvSpPr>
            <p:nvPr/>
          </p:nvSpPr>
          <p:spPr bwMode="auto">
            <a:xfrm rot="10800000" flipV="1">
              <a:off x="221597" y="2637233"/>
              <a:ext cx="2583935" cy="26002287"/>
            </a:xfrm>
            <a:prstGeom prst="roundRect">
              <a:avLst>
                <a:gd name="adj" fmla="val 4179"/>
              </a:avLst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scene3d>
                <a:camera prst="orthographicFront"/>
                <a:lightRig rig="threePt" dir="t"/>
              </a:scene3d>
              <a:sp3d>
                <a:bevelT w="1270" h="1270"/>
                <a:bevelB w="1270" h="1270"/>
              </a:sp3d>
            </a:bodyPr>
            <a:lstStyle/>
            <a:p>
              <a:pPr algn="ctr"/>
              <a:endParaRPr lang="ko-KR" altLang="en-US" sz="1200" b="1" spc="-50" dirty="0">
                <a:solidFill>
                  <a:schemeClr val="bg1"/>
                </a:solidFill>
                <a:latin typeface="KoPub돋움체 Bold" pitchFamily="2" charset="-127"/>
                <a:ea typeface="KoPub돋움체 Bold" pitchFamily="2" charset="-127"/>
              </a:endParaRPr>
            </a:p>
          </p:txBody>
        </p:sp>
        <p:sp>
          <p:nvSpPr>
            <p:cNvPr id="10" name="Text Box 5">
              <a:extLst>
                <a:ext uri="{FF2B5EF4-FFF2-40B4-BE49-F238E27FC236}">
                  <a16:creationId xmlns:a16="http://schemas.microsoft.com/office/drawing/2014/main" id="{9EA05C7A-430E-3CA4-E6D1-EDF1886F54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752" y="2851397"/>
              <a:ext cx="2497466" cy="24961939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marL="88900" lvl="1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연구진이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GitHub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에서 직접 모델을 변경함 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(Random forest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에서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decision tree)</a:t>
              </a:r>
            </a:p>
            <a:p>
              <a:pPr marL="88900" lvl="1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머신 러닝 소스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or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설정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(configuration)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의 변경은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GitHub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  <a:sym typeface="Wingdings" panose="05000000000000000000" pitchFamily="2" charset="2"/>
                </a:rPr>
                <a:t>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 Azure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Cloud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의 머신러닝 엔진으로 자동 전파됨</a:t>
              </a:r>
              <a:endParaRPr lang="en-GB" altLang="ko-KR" sz="1400" b="1" spc="-70" dirty="0">
                <a:ln>
                  <a:solidFill>
                    <a:srgbClr val="4F81BD">
                      <a:shade val="50000"/>
                      <a:alpha val="0"/>
                    </a:srgb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KoPub돋움체 Medium" pitchFamily="2" charset="-127"/>
                <a:ea typeface="KoPub돋움체 Medium" pitchFamily="2" charset="-127"/>
              </a:endParaRPr>
            </a:p>
            <a:p>
              <a:pPr marL="88900" lvl="1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endParaRPr lang="en-GB" altLang="ko-KR" sz="1400" b="1" spc="-70" dirty="0">
                <a:ln>
                  <a:solidFill>
                    <a:srgbClr val="4F81BD">
                      <a:shade val="50000"/>
                      <a:alpha val="0"/>
                    </a:srgb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KoPub돋움체 Medium" pitchFamily="2" charset="-127"/>
                <a:ea typeface="KoPub돋움체 Medium" pitchFamily="2" charset="-127"/>
              </a:endParaRPr>
            </a:p>
            <a:p>
              <a:pPr marL="88900" lvl="1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Azure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Cloud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에서는 자동으로 재학습이 이뤄지고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, </a:t>
              </a:r>
            </a:p>
            <a:p>
              <a:pPr marL="88900" lvl="1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수행 결과를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(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학습 및 평가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.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예를 들어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8:2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분류에 따른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)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 연구진은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Azure.com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에서 직접 조회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(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예를 들어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confusion table)</a:t>
              </a:r>
            </a:p>
            <a:p>
              <a:pPr marL="88900" lvl="1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endParaRPr lang="en-GB" altLang="ko-KR" sz="1400" b="1" spc="-70" dirty="0">
                <a:ln>
                  <a:solidFill>
                    <a:srgbClr val="4F81BD">
                      <a:shade val="50000"/>
                      <a:alpha val="0"/>
                    </a:srgb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KoPub돋움체 Medium" pitchFamily="2" charset="-127"/>
                <a:ea typeface="KoPub돋움체 Medium" pitchFamily="2" charset="-127"/>
              </a:endParaRPr>
            </a:p>
            <a:p>
              <a:pPr marL="88900" lvl="1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새로운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ML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모델은 지정된 웹서버로 자동으로 배포 적용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(Deployment)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되어</a:t>
              </a:r>
              <a:endParaRPr lang="en-GB" altLang="ko-KR" sz="1400" b="1" spc="-70" dirty="0">
                <a:ln>
                  <a:solidFill>
                    <a:srgbClr val="4F81BD">
                      <a:shade val="50000"/>
                      <a:alpha val="0"/>
                    </a:srgb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KoPub돋움체 Medium" pitchFamily="2" charset="-127"/>
                <a:ea typeface="KoPub돋움체 Medium" pitchFamily="2" charset="-127"/>
              </a:endParaRPr>
            </a:p>
            <a:p>
              <a:pPr marL="88900" lvl="1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endParaRPr lang="en-GB" altLang="ko-KR" sz="1400" b="1" spc="-70" dirty="0">
                <a:ln>
                  <a:solidFill>
                    <a:srgbClr val="4F81BD">
                      <a:shade val="50000"/>
                      <a:alpha val="0"/>
                    </a:srgb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KoPub돋움체 Medium" pitchFamily="2" charset="-127"/>
                <a:ea typeface="KoPub돋움체 Medium" pitchFamily="2" charset="-127"/>
              </a:endParaRPr>
            </a:p>
            <a:p>
              <a:pPr marL="88900" lvl="1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엔드 유저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(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웹페이지 사용자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)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는 새로운 모델 예측 결과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(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침수 여부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)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를 웹 페이지에게 조회 가능</a:t>
              </a:r>
              <a:endParaRPr lang="en-US" altLang="ko-KR" sz="1400" spc="-70" dirty="0">
                <a:ln>
                  <a:solidFill>
                    <a:srgbClr val="4F81BD">
                      <a:shade val="50000"/>
                      <a:alpha val="0"/>
                    </a:srgb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KoPub돋움체 Medium" pitchFamily="2" charset="-127"/>
                <a:ea typeface="KoPub돋움체 Medium" pitchFamily="2" charset="-127"/>
              </a:endParaRPr>
            </a:p>
          </p:txBody>
        </p:sp>
        <p:sp>
          <p:nvSpPr>
            <p:cNvPr id="11" name="직사각형 11">
              <a:extLst>
                <a:ext uri="{FF2B5EF4-FFF2-40B4-BE49-F238E27FC236}">
                  <a16:creationId xmlns:a16="http://schemas.microsoft.com/office/drawing/2014/main" id="{56920D69-9A6D-C508-930A-5A41649ADDAD}"/>
                </a:ext>
              </a:extLst>
            </p:cNvPr>
            <p:cNvSpPr/>
            <p:nvPr/>
          </p:nvSpPr>
          <p:spPr>
            <a:xfrm>
              <a:off x="489937" y="1472346"/>
              <a:ext cx="2142545" cy="119708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>
                <a:buSzPct val="80000"/>
                <a:tabLst>
                  <a:tab pos="5648325" algn="l"/>
                </a:tabLst>
                <a:defRPr/>
              </a:pPr>
              <a:r>
                <a:rPr lang="en-US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highlight>
                    <a:srgbClr val="FFFFFF"/>
                  </a:highlight>
                  <a:latin typeface="KoPub돋움체 Bold" pitchFamily="2" charset="-127"/>
                  <a:ea typeface="KoPub돋움체 Bold" pitchFamily="2" charset="-127"/>
                </a:rPr>
                <a:t>DEVOPS(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highlight>
                    <a:srgbClr val="FFFFFF"/>
                  </a:highlight>
                  <a:latin typeface="KoPub돋움체 Bold" pitchFamily="2" charset="-127"/>
                  <a:ea typeface="KoPub돋움체 Bold" pitchFamily="2" charset="-127"/>
                </a:rPr>
                <a:t>MLOPS</a:t>
              </a:r>
              <a:r>
                <a:rPr lang="en-US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highlight>
                    <a:srgbClr val="FFFFFF"/>
                  </a:highlight>
                  <a:latin typeface="KoPub돋움체 Bold" pitchFamily="2" charset="-127"/>
                  <a:ea typeface="KoPub돋움체 Bold" pitchFamily="2" charset="-127"/>
                </a:rPr>
                <a:t>)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highlight>
                    <a:srgbClr val="FFFFFF"/>
                  </a:highlight>
                  <a:latin typeface="KoPub돋움체 Bold" pitchFamily="2" charset="-127"/>
                  <a:ea typeface="KoPub돋움체 Bold" pitchFamily="2" charset="-127"/>
                </a:rPr>
                <a:t>가 구비된 상황을 상정한 예시</a:t>
              </a:r>
            </a:p>
          </p:txBody>
        </p:sp>
      </p:grpSp>
      <p:sp>
        <p:nvSpPr>
          <p:cNvPr id="12" name="직사각형 5">
            <a:extLst>
              <a:ext uri="{FF2B5EF4-FFF2-40B4-BE49-F238E27FC236}">
                <a16:creationId xmlns:a16="http://schemas.microsoft.com/office/drawing/2014/main" id="{41D07E33-BDBB-A3C0-C8EC-BD55B83215C3}"/>
              </a:ext>
            </a:extLst>
          </p:cNvPr>
          <p:cNvSpPr/>
          <p:nvPr/>
        </p:nvSpPr>
        <p:spPr>
          <a:xfrm>
            <a:off x="179512" y="1124744"/>
            <a:ext cx="85626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268288">
              <a:spcBef>
                <a:spcPts val="500"/>
              </a:spcBef>
              <a:spcAft>
                <a:spcPts val="500"/>
              </a:spcAft>
              <a:buSzPct val="110000"/>
              <a:buBlip>
                <a:blip r:embed="rId2"/>
              </a:buBlip>
            </a:pPr>
            <a:r>
              <a:rPr lang="ko-KR" altLang="en-US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 </a:t>
            </a:r>
            <a:r>
              <a:rPr lang="en-GB" altLang="ko-KR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MLOPS (</a:t>
            </a:r>
            <a:r>
              <a:rPr lang="ko-KR" altLang="en-US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적용 전후 상황 비교 예시</a:t>
            </a:r>
            <a:r>
              <a:rPr lang="en-GB" altLang="ko-KR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)</a:t>
            </a:r>
            <a:endParaRPr lang="ko-KR" altLang="en-US" sz="2400" b="1" spc="-100" dirty="0">
              <a:solidFill>
                <a:srgbClr val="FF0000"/>
              </a:solidFill>
              <a:latin typeface="Rix고딕 M" panose="02020603020101020101" pitchFamily="18" charset="-127"/>
              <a:ea typeface="KoPub돋움체 Medium" panose="02020603020101020101" pitchFamily="18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7277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5">
            <a:extLst>
              <a:ext uri="{FF2B5EF4-FFF2-40B4-BE49-F238E27FC236}">
                <a16:creationId xmlns:a16="http://schemas.microsoft.com/office/drawing/2014/main" id="{7B70F325-AF57-E186-845A-A196F827E9D2}"/>
              </a:ext>
            </a:extLst>
          </p:cNvPr>
          <p:cNvSpPr/>
          <p:nvPr/>
        </p:nvSpPr>
        <p:spPr>
          <a:xfrm>
            <a:off x="179512" y="1124744"/>
            <a:ext cx="85626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268288">
              <a:spcBef>
                <a:spcPts val="500"/>
              </a:spcBef>
              <a:spcAft>
                <a:spcPts val="500"/>
              </a:spcAft>
              <a:buSzPct val="110000"/>
              <a:buBlip>
                <a:blip r:embed="rId2"/>
              </a:buBlip>
            </a:pPr>
            <a:r>
              <a:rPr lang="ko-KR" altLang="en-US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 </a:t>
            </a:r>
            <a:r>
              <a:rPr lang="en-GB" altLang="ko-KR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MLOPS </a:t>
            </a:r>
            <a:r>
              <a:rPr lang="en-GB" altLang="ko-KR" sz="16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(</a:t>
            </a:r>
            <a:r>
              <a:rPr lang="ko-KR" altLang="en-US" sz="16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단계별 확장 도입</a:t>
            </a:r>
            <a:r>
              <a:rPr lang="en-GB" altLang="ko-KR" sz="16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)</a:t>
            </a:r>
            <a:endParaRPr lang="ko-KR" altLang="en-US" sz="1600" b="1" spc="-100" dirty="0">
              <a:solidFill>
                <a:srgbClr val="FF0000"/>
              </a:solidFill>
              <a:latin typeface="Rix고딕 M" panose="02020603020101020101" pitchFamily="18" charset="-127"/>
              <a:ea typeface="KoPub돋움체 Medium" panose="02020603020101020101" pitchFamily="18" charset="-127"/>
              <a:cs typeface="Arial" panose="020B0604020202020204" pitchFamily="34" charset="0"/>
            </a:endParaRPr>
          </a:p>
        </p:txBody>
      </p:sp>
      <p:grpSp>
        <p:nvGrpSpPr>
          <p:cNvPr id="3" name="그룹 3">
            <a:extLst>
              <a:ext uri="{FF2B5EF4-FFF2-40B4-BE49-F238E27FC236}">
                <a16:creationId xmlns:a16="http://schemas.microsoft.com/office/drawing/2014/main" id="{1959B931-2539-920B-FDB5-8168C146FE62}"/>
              </a:ext>
            </a:extLst>
          </p:cNvPr>
          <p:cNvGrpSpPr/>
          <p:nvPr/>
        </p:nvGrpSpPr>
        <p:grpSpPr>
          <a:xfrm>
            <a:off x="179511" y="1618794"/>
            <a:ext cx="8640961" cy="2314262"/>
            <a:chOff x="178082" y="1472346"/>
            <a:chExt cx="2673037" cy="12858835"/>
          </a:xfrm>
        </p:grpSpPr>
        <p:sp>
          <p:nvSpPr>
            <p:cNvPr id="4" name="Freeform 12">
              <a:extLst>
                <a:ext uri="{FF2B5EF4-FFF2-40B4-BE49-F238E27FC236}">
                  <a16:creationId xmlns:a16="http://schemas.microsoft.com/office/drawing/2014/main" id="{B96A79CD-343C-CE0B-F5E5-A0D7A63803D0}"/>
                </a:ext>
              </a:extLst>
            </p:cNvPr>
            <p:cNvSpPr>
              <a:spLocks/>
            </p:cNvSpPr>
            <p:nvPr/>
          </p:nvSpPr>
          <p:spPr bwMode="auto">
            <a:xfrm rot="10800000" flipV="1">
              <a:off x="178082" y="1764299"/>
              <a:ext cx="2673037" cy="12566882"/>
            </a:xfrm>
            <a:prstGeom prst="rect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  <a:effectLst>
              <a:innerShdw blurRad="508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scene3d>
                <a:camera prst="orthographicFront"/>
                <a:lightRig rig="threePt" dir="t"/>
              </a:scene3d>
              <a:sp3d>
                <a:bevelT w="1270" h="1270"/>
                <a:bevelB w="1270" h="1270"/>
              </a:sp3d>
            </a:bodyPr>
            <a:lstStyle/>
            <a:p>
              <a:pPr algn="ctr" latinLnBrk="0"/>
              <a:endParaRPr lang="ko-KR" altLang="en-US" sz="1200" b="1" spc="-50" dirty="0">
                <a:solidFill>
                  <a:schemeClr val="bg1"/>
                </a:solidFill>
                <a:latin typeface="KoPub돋움체 Bold" pitchFamily="2" charset="-127"/>
                <a:ea typeface="KoPub돋움체 Bold" pitchFamily="2" charset="-127"/>
              </a:endParaRPr>
            </a:p>
          </p:txBody>
        </p:sp>
        <p:sp>
          <p:nvSpPr>
            <p:cNvPr id="5" name="Freeform 12">
              <a:extLst>
                <a:ext uri="{FF2B5EF4-FFF2-40B4-BE49-F238E27FC236}">
                  <a16:creationId xmlns:a16="http://schemas.microsoft.com/office/drawing/2014/main" id="{8740B664-C92D-2FE6-638B-BB5F5D562C19}"/>
                </a:ext>
              </a:extLst>
            </p:cNvPr>
            <p:cNvSpPr>
              <a:spLocks/>
            </p:cNvSpPr>
            <p:nvPr/>
          </p:nvSpPr>
          <p:spPr bwMode="auto">
            <a:xfrm rot="10800000" flipV="1">
              <a:off x="221597" y="2637228"/>
              <a:ext cx="2583935" cy="10811161"/>
            </a:xfrm>
            <a:prstGeom prst="roundRect">
              <a:avLst>
                <a:gd name="adj" fmla="val 4179"/>
              </a:avLst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scene3d>
                <a:camera prst="orthographicFront"/>
                <a:lightRig rig="threePt" dir="t"/>
              </a:scene3d>
              <a:sp3d>
                <a:bevelT w="1270" h="1270"/>
                <a:bevelB w="1270" h="1270"/>
              </a:sp3d>
            </a:bodyPr>
            <a:lstStyle/>
            <a:p>
              <a:pPr algn="ctr"/>
              <a:endParaRPr lang="ko-KR" altLang="en-US" sz="1200" b="1" spc="-50" dirty="0">
                <a:solidFill>
                  <a:schemeClr val="bg1"/>
                </a:solidFill>
                <a:latin typeface="KoPub돋움체 Bold" pitchFamily="2" charset="-127"/>
                <a:ea typeface="KoPub돋움체 Bold" pitchFamily="2" charset="-127"/>
              </a:endParaRPr>
            </a:p>
          </p:txBody>
        </p:sp>
        <p:sp>
          <p:nvSpPr>
            <p:cNvPr id="6" name="Text Box 5">
              <a:extLst>
                <a:ext uri="{FF2B5EF4-FFF2-40B4-BE49-F238E27FC236}">
                  <a16:creationId xmlns:a16="http://schemas.microsoft.com/office/drawing/2014/main" id="{E7E630FE-4FEC-F670-7723-754029A985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752" y="2851397"/>
              <a:ext cx="2497466" cy="10596997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marL="88900" lvl="1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2023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년 목표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: Level 2 (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즉 자동 재학습을 목표로함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)</a:t>
              </a:r>
            </a:p>
            <a:p>
              <a:pPr marL="88900" lvl="1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2024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년 목표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: Level 3 (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즉 자동 모델 배포를 목표로함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)</a:t>
              </a:r>
            </a:p>
            <a:p>
              <a:pPr marL="88900" lvl="1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2025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년 목표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: Level 4 (CT,CD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가 유기적으로 원활히 이뤄지는 단계를 목표로 함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)</a:t>
              </a:r>
            </a:p>
            <a:p>
              <a:pPr marL="88900" lvl="1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과제 이후 추가 고도화 후보</a:t>
              </a:r>
              <a:endParaRPr lang="en-GB" altLang="ko-KR" sz="1400" b="1" spc="-70" dirty="0">
                <a:ln>
                  <a:solidFill>
                    <a:srgbClr val="4F81BD">
                      <a:shade val="50000"/>
                      <a:alpha val="0"/>
                    </a:srgb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KoPub돋움체 Medium" pitchFamily="2" charset="-127"/>
                <a:ea typeface="KoPub돋움체 Medium" pitchFamily="2" charset="-127"/>
              </a:endParaRPr>
            </a:p>
            <a:p>
              <a:pPr marL="488950" lvl="2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Azure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플랫폼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보다 더 유리한 플랫폼으로의 이동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(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저비용 등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)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 </a:t>
              </a:r>
              <a:endParaRPr lang="en-GB" altLang="ko-KR" sz="1400" b="1" spc="-70" dirty="0">
                <a:ln>
                  <a:solidFill>
                    <a:srgbClr val="4F81BD">
                      <a:shade val="50000"/>
                      <a:alpha val="0"/>
                    </a:srgb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KoPub돋움체 Medium" pitchFamily="2" charset="-127"/>
                <a:ea typeface="KoPub돋움체 Medium" pitchFamily="2" charset="-127"/>
              </a:endParaRPr>
            </a:p>
            <a:p>
              <a:pPr marL="488950" lvl="2" indent="88900" eaLnBrk="1" hangingPunct="1">
                <a:lnSpc>
                  <a:spcPct val="150000"/>
                </a:lnSpc>
                <a:buClr>
                  <a:srgbClr val="969696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지속적 실시간 데이터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(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예를 들어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5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분 주기 강우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)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 에 대한 자동 처리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(ELT or ETL),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학습 입력 등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pipeline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accent2">
                      <a:lumMod val="50000"/>
                    </a:schemeClr>
                  </a:solidFill>
                  <a:latin typeface="KoPub돋움체 Medium" pitchFamily="2" charset="-127"/>
                  <a:ea typeface="KoPub돋움체 Medium" pitchFamily="2" charset="-127"/>
                </a:rPr>
                <a:t>구축</a:t>
              </a:r>
              <a:endParaRPr lang="en-GB" altLang="ko-KR" sz="1400" b="1" spc="-70" dirty="0">
                <a:ln>
                  <a:solidFill>
                    <a:srgbClr val="4F81BD">
                      <a:shade val="50000"/>
                      <a:alpha val="0"/>
                    </a:srgb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KoPub돋움체 Medium" pitchFamily="2" charset="-127"/>
                <a:ea typeface="KoPub돋움체 Medium" pitchFamily="2" charset="-127"/>
              </a:endParaRPr>
            </a:p>
          </p:txBody>
        </p:sp>
        <p:sp>
          <p:nvSpPr>
            <p:cNvPr id="7" name="직사각형 11">
              <a:extLst>
                <a:ext uri="{FF2B5EF4-FFF2-40B4-BE49-F238E27FC236}">
                  <a16:creationId xmlns:a16="http://schemas.microsoft.com/office/drawing/2014/main" id="{139FE50D-410A-3365-5DE8-F3D190C2287E}"/>
                </a:ext>
              </a:extLst>
            </p:cNvPr>
            <p:cNvSpPr/>
            <p:nvPr/>
          </p:nvSpPr>
          <p:spPr>
            <a:xfrm>
              <a:off x="489937" y="1472346"/>
              <a:ext cx="2142545" cy="119708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>
                <a:buSzPct val="80000"/>
                <a:tabLst>
                  <a:tab pos="5648325" algn="l"/>
                </a:tabLst>
                <a:defRPr/>
              </a:pP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highlight>
                    <a:srgbClr val="FFFFFF"/>
                  </a:highlight>
                  <a:latin typeface="KoPub돋움체 Bold" pitchFamily="2" charset="-127"/>
                  <a:ea typeface="KoPub돋움체 Bold" pitchFamily="2" charset="-127"/>
                </a:rPr>
                <a:t>MS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highlight>
                    <a:srgbClr val="FFFFFF"/>
                  </a:highlight>
                  <a:latin typeface="KoPub돋움체 Bold" pitchFamily="2" charset="-127"/>
                  <a:ea typeface="KoPub돋움체 Bold" pitchFamily="2" charset="-127"/>
                </a:rPr>
                <a:t>의 </a:t>
              </a:r>
              <a:r>
                <a:rPr lang="en-GB" altLang="ko-KR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highlight>
                    <a:srgbClr val="FFFFFF"/>
                  </a:highlight>
                  <a:latin typeface="KoPub돋움체 Bold" pitchFamily="2" charset="-127"/>
                  <a:ea typeface="KoPub돋움체 Bold" pitchFamily="2" charset="-127"/>
                </a:rPr>
                <a:t>Level </a:t>
              </a:r>
              <a:r>
                <a:rPr lang="ko-KR" altLang="en-US" sz="1400" b="1" spc="-7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highlight>
                    <a:srgbClr val="FFFFFF"/>
                  </a:highlight>
                  <a:latin typeface="KoPub돋움체 Bold" pitchFamily="2" charset="-127"/>
                  <a:ea typeface="KoPub돋움체 Bold" pitchFamily="2" charset="-127"/>
                </a:rPr>
                <a:t>구분과 본 과제 계획</a:t>
              </a:r>
            </a:p>
          </p:txBody>
        </p:sp>
      </p:grpSp>
      <p:grpSp>
        <p:nvGrpSpPr>
          <p:cNvPr id="8" name="그룹 24">
            <a:extLst>
              <a:ext uri="{FF2B5EF4-FFF2-40B4-BE49-F238E27FC236}">
                <a16:creationId xmlns:a16="http://schemas.microsoft.com/office/drawing/2014/main" id="{BDF8358E-765C-8B39-25B2-3F38A8D07889}"/>
              </a:ext>
            </a:extLst>
          </p:cNvPr>
          <p:cNvGrpSpPr/>
          <p:nvPr/>
        </p:nvGrpSpPr>
        <p:grpSpPr>
          <a:xfrm>
            <a:off x="547575" y="4090162"/>
            <a:ext cx="7566122" cy="634257"/>
            <a:chOff x="899592" y="6160208"/>
            <a:chExt cx="7566122" cy="634257"/>
          </a:xfrm>
        </p:grpSpPr>
        <p:sp>
          <p:nvSpPr>
            <p:cNvPr id="9" name="직사각형 25">
              <a:extLst>
                <a:ext uri="{FF2B5EF4-FFF2-40B4-BE49-F238E27FC236}">
                  <a16:creationId xmlns:a16="http://schemas.microsoft.com/office/drawing/2014/main" id="{CD218AE1-3F73-0945-10D2-0C021FF24F97}"/>
                </a:ext>
              </a:extLst>
            </p:cNvPr>
            <p:cNvSpPr/>
            <p:nvPr/>
          </p:nvSpPr>
          <p:spPr>
            <a:xfrm>
              <a:off x="899592" y="6160208"/>
              <a:ext cx="7566122" cy="634257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scene3d>
                <a:camera prst="orthographicFront"/>
                <a:lightRig rig="threePt" dir="t"/>
              </a:scene3d>
              <a:sp3d>
                <a:bevelT w="1270" h="1270"/>
                <a:bevelB w="1270" h="1270"/>
              </a:sp3d>
            </a:bodyPr>
            <a:lstStyle/>
            <a:p>
              <a:pPr algn="ctr" latinLnBrk="0"/>
              <a:endParaRPr lang="ko-KR" altLang="en-US" sz="1800" b="1" spc="-5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0" name="직사각형 26">
              <a:extLst>
                <a:ext uri="{FF2B5EF4-FFF2-40B4-BE49-F238E27FC236}">
                  <a16:creationId xmlns:a16="http://schemas.microsoft.com/office/drawing/2014/main" id="{F6CF356B-E736-91E3-373B-1911DA6D001E}"/>
                </a:ext>
              </a:extLst>
            </p:cNvPr>
            <p:cNvSpPr/>
            <p:nvPr/>
          </p:nvSpPr>
          <p:spPr>
            <a:xfrm>
              <a:off x="1187624" y="6299502"/>
              <a:ext cx="3096344" cy="44980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/>
            <a:p>
              <a:pPr marL="0" lvl="1" indent="-108000">
                <a:lnSpc>
                  <a:spcPct val="50000"/>
                </a:lnSpc>
                <a:spcAft>
                  <a:spcPts val="600"/>
                </a:spcAft>
                <a:buClr>
                  <a:srgbClr val="969696"/>
                </a:buClr>
                <a:buSzPct val="100000"/>
                <a:buFont typeface="Arial" pitchFamily="34" charset="0"/>
                <a:buChar char="•"/>
                <a:defRPr/>
              </a:pPr>
              <a:r>
                <a:rPr lang="en-US" altLang="ko-KR" sz="1200" b="1" spc="-5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rgbClr val="0665D8"/>
                  </a:solidFill>
                  <a:latin typeface="KoPub돋움체 Medium" pitchFamily="2" charset="-127"/>
                  <a:ea typeface="KoPub돋움체 Medium" pitchFamily="2" charset="-127"/>
                </a:rPr>
                <a:t>Microsoft</a:t>
              </a:r>
              <a:r>
                <a:rPr lang="ko-KR" altLang="en-US" sz="1200" b="1" spc="-5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rgbClr val="0665D8"/>
                  </a:solidFill>
                  <a:latin typeface="KoPub돋움체 Medium" pitchFamily="2" charset="-127"/>
                  <a:ea typeface="KoPub돋움체 Medium" pitchFamily="2" charset="-127"/>
                </a:rPr>
                <a:t>에서 제시하는 </a:t>
              </a:r>
              <a:r>
                <a:rPr lang="en-US" altLang="ko-KR" sz="1200" b="1" spc="-50" dirty="0" err="1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rgbClr val="0665D8"/>
                  </a:solidFill>
                  <a:latin typeface="KoPub돋움체 Medium" pitchFamily="2" charset="-127"/>
                  <a:ea typeface="KoPub돋움체 Medium" pitchFamily="2" charset="-127"/>
                </a:rPr>
                <a:t>MLOps</a:t>
              </a:r>
              <a:r>
                <a:rPr lang="en-US" altLang="ko-KR" sz="1200" b="1" spc="-5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rgbClr val="0665D8"/>
                  </a:solidFill>
                  <a:latin typeface="KoPub돋움체 Medium" pitchFamily="2" charset="-127"/>
                  <a:ea typeface="KoPub돋움체 Medium" pitchFamily="2" charset="-127"/>
                </a:rPr>
                <a:t> </a:t>
              </a:r>
              <a:r>
                <a:rPr lang="ko-KR" altLang="en-US" sz="1200" b="1" spc="-5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rgbClr val="0665D8"/>
                  </a:solidFill>
                  <a:latin typeface="KoPub돋움체 Medium" pitchFamily="2" charset="-127"/>
                  <a:ea typeface="KoPub돋움체 Medium" pitchFamily="2" charset="-127"/>
                </a:rPr>
                <a:t>점진적 성숙도</a:t>
              </a:r>
              <a:endParaRPr lang="en-US" altLang="ko-KR" sz="1200" b="1" spc="-50" dirty="0">
                <a:ln>
                  <a:solidFill>
                    <a:srgbClr val="4F81BD">
                      <a:shade val="50000"/>
                      <a:alpha val="0"/>
                    </a:srgbClr>
                  </a:solidFill>
                </a:ln>
                <a:solidFill>
                  <a:srgbClr val="0665D8"/>
                </a:solidFill>
                <a:latin typeface="KoPub돋움체 Medium" pitchFamily="2" charset="-127"/>
                <a:ea typeface="KoPub돋움체 Medium" pitchFamily="2" charset="-127"/>
              </a:endParaRPr>
            </a:p>
            <a:p>
              <a:pPr marL="457200" lvl="2" indent="-108000">
                <a:lnSpc>
                  <a:spcPct val="50000"/>
                </a:lnSpc>
                <a:spcAft>
                  <a:spcPts val="600"/>
                </a:spcAft>
                <a:buClr>
                  <a:srgbClr val="969696"/>
                </a:buClr>
                <a:buSzPct val="100000"/>
                <a:buFont typeface="Arial" pitchFamily="34" charset="0"/>
                <a:buChar char="•"/>
                <a:defRPr/>
              </a:pPr>
              <a:r>
                <a:rPr lang="en-US" altLang="ko-KR" sz="1200" b="1" spc="-5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rgbClr val="0665D8"/>
                  </a:solidFill>
                  <a:latin typeface="KoPub돋움체 Medium" pitchFamily="2" charset="-127"/>
                  <a:ea typeface="KoPub돋움체 Medium" pitchFamily="2" charset="-127"/>
                </a:rPr>
                <a:t> Level  0 : No MLOPs</a:t>
              </a:r>
            </a:p>
            <a:p>
              <a:pPr marL="457200" lvl="2" indent="-108000">
                <a:lnSpc>
                  <a:spcPct val="50000"/>
                </a:lnSpc>
                <a:spcAft>
                  <a:spcPts val="600"/>
                </a:spcAft>
                <a:buClr>
                  <a:srgbClr val="969696"/>
                </a:buClr>
                <a:buSzPct val="100000"/>
                <a:buFont typeface="Arial" pitchFamily="34" charset="0"/>
                <a:buChar char="•"/>
                <a:defRPr/>
              </a:pPr>
              <a:r>
                <a:rPr lang="en-US" altLang="ko-KR" sz="1200" b="1" spc="-5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rgbClr val="0665D8"/>
                  </a:solidFill>
                  <a:latin typeface="KoPub돋움체 Medium" pitchFamily="2" charset="-127"/>
                  <a:ea typeface="KoPub돋움체 Medium" pitchFamily="2" charset="-127"/>
                </a:rPr>
                <a:t> Level 1 : DevOps but no </a:t>
              </a:r>
              <a:r>
                <a:rPr lang="en-US" altLang="ko-KR" sz="1200" b="1" spc="-50" dirty="0" err="1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rgbClr val="0665D8"/>
                  </a:solidFill>
                  <a:latin typeface="KoPub돋움체 Medium" pitchFamily="2" charset="-127"/>
                  <a:ea typeface="KoPub돋움체 Medium" pitchFamily="2" charset="-127"/>
                </a:rPr>
                <a:t>MLOps</a:t>
              </a:r>
              <a:endParaRPr lang="en-US" altLang="ko-KR" sz="1200" b="1" spc="-50" dirty="0">
                <a:ln>
                  <a:solidFill>
                    <a:srgbClr val="4F81BD">
                      <a:shade val="50000"/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itchFamily="2" charset="-127"/>
                <a:ea typeface="KoPub돋움체 Medium" pitchFamily="2" charset="-127"/>
              </a:endParaRPr>
            </a:p>
          </p:txBody>
        </p:sp>
        <p:sp>
          <p:nvSpPr>
            <p:cNvPr id="11" name="직사각형 28">
              <a:extLst>
                <a:ext uri="{FF2B5EF4-FFF2-40B4-BE49-F238E27FC236}">
                  <a16:creationId xmlns:a16="http://schemas.microsoft.com/office/drawing/2014/main" id="{8EC0B892-1151-0CB8-D166-48C0466B0F67}"/>
                </a:ext>
              </a:extLst>
            </p:cNvPr>
            <p:cNvSpPr/>
            <p:nvPr/>
          </p:nvSpPr>
          <p:spPr>
            <a:xfrm>
              <a:off x="5144675" y="6304379"/>
              <a:ext cx="2991213" cy="44980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/>
            <a:p>
              <a:pPr marL="0" lvl="1" indent="-108000">
                <a:lnSpc>
                  <a:spcPct val="50000"/>
                </a:lnSpc>
                <a:spcAft>
                  <a:spcPts val="600"/>
                </a:spcAft>
                <a:buClr>
                  <a:srgbClr val="969696"/>
                </a:buClr>
                <a:buSzPct val="100000"/>
                <a:buFont typeface="Arial" pitchFamily="34" charset="0"/>
                <a:buChar char="•"/>
                <a:defRPr/>
              </a:pPr>
              <a:r>
                <a:rPr lang="en-US" altLang="ko-KR" sz="1200" b="1" spc="-5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rgbClr val="0665D8"/>
                  </a:solidFill>
                  <a:latin typeface="KoPub돋움체 Medium" pitchFamily="2" charset="-127"/>
                  <a:ea typeface="KoPub돋움체 Medium" pitchFamily="2" charset="-127"/>
                </a:rPr>
                <a:t>Level 2 : Automated Training</a:t>
              </a:r>
            </a:p>
            <a:p>
              <a:pPr marL="0" lvl="1" indent="-108000">
                <a:lnSpc>
                  <a:spcPct val="50000"/>
                </a:lnSpc>
                <a:spcAft>
                  <a:spcPts val="600"/>
                </a:spcAft>
                <a:buClr>
                  <a:srgbClr val="969696"/>
                </a:buClr>
                <a:buSzPct val="100000"/>
                <a:buFont typeface="Arial" pitchFamily="34" charset="0"/>
                <a:buChar char="•"/>
                <a:defRPr/>
              </a:pPr>
              <a:r>
                <a:rPr lang="en-US" altLang="ko-KR" sz="1200" b="1" spc="-5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rgbClr val="0665D8"/>
                  </a:solidFill>
                  <a:latin typeface="KoPub돋움체 Medium" pitchFamily="2" charset="-127"/>
                  <a:ea typeface="KoPub돋움체 Medium" pitchFamily="2" charset="-127"/>
                </a:rPr>
                <a:t>Level 3 ; Automated Model Deployment</a:t>
              </a:r>
            </a:p>
            <a:p>
              <a:pPr marL="0" lvl="1" indent="-108000">
                <a:lnSpc>
                  <a:spcPct val="50000"/>
                </a:lnSpc>
                <a:spcAft>
                  <a:spcPts val="600"/>
                </a:spcAft>
                <a:buClr>
                  <a:srgbClr val="969696"/>
                </a:buClr>
                <a:buSzPct val="100000"/>
                <a:buFont typeface="Arial" pitchFamily="34" charset="0"/>
                <a:buChar char="•"/>
                <a:defRPr/>
              </a:pPr>
              <a:r>
                <a:rPr lang="en-US" altLang="ko-KR" sz="1200" b="1" spc="-5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rgbClr val="0665D8"/>
                  </a:solidFill>
                  <a:latin typeface="KoPub돋움체 Medium" pitchFamily="2" charset="-127"/>
                  <a:ea typeface="KoPub돋움체 Medium" pitchFamily="2" charset="-127"/>
                </a:rPr>
                <a:t>Level 4 : Full </a:t>
              </a:r>
              <a:r>
                <a:rPr lang="en-US" altLang="ko-KR" sz="1200" b="1" spc="-50" dirty="0" err="1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rgbClr val="0665D8"/>
                  </a:solidFill>
                  <a:latin typeface="KoPub돋움체 Medium" pitchFamily="2" charset="-127"/>
                  <a:ea typeface="KoPub돋움체 Medium" pitchFamily="2" charset="-127"/>
                </a:rPr>
                <a:t>MLOps</a:t>
              </a:r>
              <a:r>
                <a:rPr lang="en-US" altLang="ko-KR" sz="1200" b="1" spc="-5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rgbClr val="0665D8"/>
                  </a:solidFill>
                  <a:latin typeface="KoPub돋움체 Medium" pitchFamily="2" charset="-127"/>
                  <a:ea typeface="KoPub돋움체 Medium" pitchFamily="2" charset="-127"/>
                </a:rPr>
                <a:t> Automated Operations</a:t>
              </a:r>
              <a:endParaRPr lang="en-US" altLang="ko-KR" sz="1200" b="1" spc="-50" dirty="0">
                <a:ln>
                  <a:solidFill>
                    <a:srgbClr val="4F81BD">
                      <a:shade val="50000"/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itchFamily="2" charset="-127"/>
                <a:ea typeface="KoPub돋움체 Medium" pitchFamily="2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0274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5">
            <a:extLst>
              <a:ext uri="{FF2B5EF4-FFF2-40B4-BE49-F238E27FC236}">
                <a16:creationId xmlns:a16="http://schemas.microsoft.com/office/drawing/2014/main" id="{5779185D-3648-A854-84EC-E12BECB32F25}"/>
              </a:ext>
            </a:extLst>
          </p:cNvPr>
          <p:cNvSpPr/>
          <p:nvPr/>
        </p:nvSpPr>
        <p:spPr>
          <a:xfrm>
            <a:off x="179512" y="1124744"/>
            <a:ext cx="85626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268288">
              <a:spcBef>
                <a:spcPts val="500"/>
              </a:spcBef>
              <a:spcAft>
                <a:spcPts val="500"/>
              </a:spcAft>
              <a:buSzPct val="110000"/>
              <a:buBlip>
                <a:blip r:embed="rId2"/>
              </a:buBlip>
            </a:pPr>
            <a:r>
              <a:rPr lang="ko-KR" altLang="en-US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 </a:t>
            </a:r>
            <a:r>
              <a:rPr lang="en-GB" altLang="ko-KR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MLOPS (1</a:t>
            </a:r>
            <a:r>
              <a:rPr lang="ko-KR" altLang="en-US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차년도 달성 수준</a:t>
            </a:r>
            <a:r>
              <a:rPr lang="en-GB" altLang="ko-KR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)</a:t>
            </a:r>
            <a:endParaRPr lang="ko-KR" altLang="en-US" sz="2400" b="1" spc="-100" dirty="0">
              <a:solidFill>
                <a:srgbClr val="FF0000"/>
              </a:solidFill>
              <a:latin typeface="Rix고딕 M" panose="02020603020101020101" pitchFamily="18" charset="-127"/>
              <a:ea typeface="KoPub돋움체 Medium" panose="02020603020101020101" pitchFamily="18" charset="-127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6FBA4A-670C-8F29-CC91-9B022317AB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44074"/>
            <a:ext cx="9144000" cy="430618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E3B3BEF-9FE0-F724-89A4-FF40D20E79D9}"/>
              </a:ext>
            </a:extLst>
          </p:cNvPr>
          <p:cNvSpPr txBox="1"/>
          <p:nvPr/>
        </p:nvSpPr>
        <p:spPr>
          <a:xfrm>
            <a:off x="179512" y="1612026"/>
            <a:ext cx="8784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모델의 변경은 </a:t>
            </a:r>
            <a:r>
              <a:rPr lang="en-US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y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ml(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야믈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)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에서 조정가능하며 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GitHub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에서 편집 가능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(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웹브라우저에서도 가능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)</a:t>
            </a:r>
            <a:endParaRPr lang="ko-KR" altLang="en-US" sz="1400" dirty="0">
              <a:ln>
                <a:solidFill>
                  <a:schemeClr val="accent1">
                    <a:alpha val="0"/>
                  </a:schemeClr>
                </a:solidFill>
              </a:ln>
              <a:latin typeface="Rix모던고딕 M" panose="02020603020101020101" pitchFamily="18" charset="-127"/>
              <a:ea typeface="Rix모던고딕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38035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DA199B-FD88-B3BB-1C18-B00F34D9EF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757" y="2276872"/>
            <a:ext cx="9144000" cy="4306186"/>
          </a:xfrm>
          <a:prstGeom prst="rect">
            <a:avLst/>
          </a:prstGeom>
        </p:spPr>
      </p:pic>
      <p:sp>
        <p:nvSpPr>
          <p:cNvPr id="4" name="직사각형 5">
            <a:extLst>
              <a:ext uri="{FF2B5EF4-FFF2-40B4-BE49-F238E27FC236}">
                <a16:creationId xmlns:a16="http://schemas.microsoft.com/office/drawing/2014/main" id="{EB6B9E45-7B2C-0B8A-7445-1F655B301492}"/>
              </a:ext>
            </a:extLst>
          </p:cNvPr>
          <p:cNvSpPr/>
          <p:nvPr/>
        </p:nvSpPr>
        <p:spPr>
          <a:xfrm>
            <a:off x="179512" y="1124744"/>
            <a:ext cx="85626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268288">
              <a:spcBef>
                <a:spcPts val="500"/>
              </a:spcBef>
              <a:spcAft>
                <a:spcPts val="500"/>
              </a:spcAft>
              <a:buSzPct val="110000"/>
              <a:buBlip>
                <a:blip r:embed="rId3"/>
              </a:buBlip>
            </a:pPr>
            <a:r>
              <a:rPr lang="ko-KR" altLang="en-US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 </a:t>
            </a:r>
            <a:r>
              <a:rPr lang="en-GB" altLang="ko-KR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MLOPS (1</a:t>
            </a:r>
            <a:r>
              <a:rPr lang="ko-KR" altLang="en-US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차년도 달성 수준</a:t>
            </a:r>
            <a:r>
              <a:rPr lang="en-GB" altLang="ko-KR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)</a:t>
            </a:r>
            <a:endParaRPr lang="ko-KR" altLang="en-US" sz="2400" b="1" spc="-100" dirty="0">
              <a:solidFill>
                <a:srgbClr val="FF0000"/>
              </a:solidFill>
              <a:latin typeface="Rix고딕 M" panose="02020603020101020101" pitchFamily="18" charset="-127"/>
              <a:ea typeface="KoPub돋움체 Medium" panose="02020603020101020101" pitchFamily="18" charset="-127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E96EC8-8DD8-0D9C-7467-2F6DD0D7F27B}"/>
              </a:ext>
            </a:extLst>
          </p:cNvPr>
          <p:cNvSpPr txBox="1"/>
          <p:nvPr/>
        </p:nvSpPr>
        <p:spPr>
          <a:xfrm>
            <a:off x="179512" y="1586625"/>
            <a:ext cx="87849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모델의 추가는 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python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에서 조정가능하며 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GitHub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에서 편집 가능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(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웹브라우저에서도 가능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이미 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RANDOM FOREST , XGBOOST 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등 주요 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MODEL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은 선택 가능 목록에 추가되어 있음</a:t>
            </a:r>
            <a:endParaRPr lang="en-GB" altLang="ko-KR" sz="1400" dirty="0">
              <a:ln>
                <a:solidFill>
                  <a:schemeClr val="accent1">
                    <a:alpha val="0"/>
                  </a:schemeClr>
                </a:solidFill>
              </a:ln>
              <a:latin typeface="Rix모던고딕 M" panose="02020603020101020101" pitchFamily="18" charset="-127"/>
              <a:ea typeface="Rix모던고딕 M" panose="02020603020101020101" pitchFamily="18" charset="-12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그외 신규 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MODEL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의 추가는 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Python Code level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에서 가능</a:t>
            </a:r>
          </a:p>
        </p:txBody>
      </p:sp>
    </p:spTree>
    <p:extLst>
      <p:ext uri="{BB962C8B-B14F-4D97-AF65-F5344CB8AC3E}">
        <p14:creationId xmlns:p14="http://schemas.microsoft.com/office/powerpoint/2010/main" val="2031002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892384F-3A87-B2D2-5196-C60CFEDB9B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882933"/>
            <a:ext cx="6696744" cy="4660106"/>
          </a:xfrm>
          <a:prstGeom prst="rect">
            <a:avLst/>
          </a:prstGeom>
        </p:spPr>
      </p:pic>
      <p:sp>
        <p:nvSpPr>
          <p:cNvPr id="5" name="직사각형 5">
            <a:extLst>
              <a:ext uri="{FF2B5EF4-FFF2-40B4-BE49-F238E27FC236}">
                <a16:creationId xmlns:a16="http://schemas.microsoft.com/office/drawing/2014/main" id="{510B1C24-33AD-19D5-BC5B-517AEA4D59FE}"/>
              </a:ext>
            </a:extLst>
          </p:cNvPr>
          <p:cNvSpPr/>
          <p:nvPr/>
        </p:nvSpPr>
        <p:spPr>
          <a:xfrm>
            <a:off x="179512" y="1124744"/>
            <a:ext cx="85626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268288">
              <a:spcBef>
                <a:spcPts val="500"/>
              </a:spcBef>
              <a:spcAft>
                <a:spcPts val="500"/>
              </a:spcAft>
              <a:buSzPct val="110000"/>
              <a:buBlip>
                <a:blip r:embed="rId3"/>
              </a:buBlip>
            </a:pPr>
            <a:r>
              <a:rPr lang="ko-KR" altLang="en-US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 </a:t>
            </a:r>
            <a:r>
              <a:rPr lang="en-GB" altLang="ko-KR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MLOPS (1</a:t>
            </a:r>
            <a:r>
              <a:rPr lang="ko-KR" altLang="en-US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차년도 달성 수준</a:t>
            </a:r>
            <a:r>
              <a:rPr lang="en-GB" altLang="ko-KR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)</a:t>
            </a:r>
            <a:endParaRPr lang="ko-KR" altLang="en-US" sz="2400" b="1" spc="-100" dirty="0">
              <a:solidFill>
                <a:srgbClr val="FF0000"/>
              </a:solidFill>
              <a:latin typeface="Rix고딕 M" panose="02020603020101020101" pitchFamily="18" charset="-127"/>
              <a:ea typeface="KoPub돋움체 Medium" panose="02020603020101020101" pitchFamily="18" charset="-127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4929F8-C5B3-8F25-4896-507A093E2F15}"/>
              </a:ext>
            </a:extLst>
          </p:cNvPr>
          <p:cNvSpPr txBox="1"/>
          <p:nvPr/>
        </p:nvSpPr>
        <p:spPr>
          <a:xfrm>
            <a:off x="539552" y="1580783"/>
            <a:ext cx="5904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CSV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 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data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는 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Azure blob storage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에 저장되어 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version 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관리됨</a:t>
            </a:r>
          </a:p>
        </p:txBody>
      </p:sp>
    </p:spTree>
    <p:extLst>
      <p:ext uri="{BB962C8B-B14F-4D97-AF65-F5344CB8AC3E}">
        <p14:creationId xmlns:p14="http://schemas.microsoft.com/office/powerpoint/2010/main" val="1043678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779CF6D-DB00-716D-AF4B-9D1F0A4D7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888560"/>
            <a:ext cx="6768752" cy="4710214"/>
          </a:xfrm>
          <a:prstGeom prst="rect">
            <a:avLst/>
          </a:prstGeom>
        </p:spPr>
      </p:pic>
      <p:sp>
        <p:nvSpPr>
          <p:cNvPr id="4" name="직사각형 5">
            <a:extLst>
              <a:ext uri="{FF2B5EF4-FFF2-40B4-BE49-F238E27FC236}">
                <a16:creationId xmlns:a16="http://schemas.microsoft.com/office/drawing/2014/main" id="{F30C89E5-0485-ED68-F0B0-FA4A865BC2B6}"/>
              </a:ext>
            </a:extLst>
          </p:cNvPr>
          <p:cNvSpPr/>
          <p:nvPr/>
        </p:nvSpPr>
        <p:spPr>
          <a:xfrm>
            <a:off x="179512" y="1124744"/>
            <a:ext cx="85626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268288">
              <a:spcBef>
                <a:spcPts val="500"/>
              </a:spcBef>
              <a:spcAft>
                <a:spcPts val="500"/>
              </a:spcAft>
              <a:buSzPct val="110000"/>
              <a:buBlip>
                <a:blip r:embed="rId3"/>
              </a:buBlip>
            </a:pPr>
            <a:r>
              <a:rPr lang="ko-KR" altLang="en-US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 </a:t>
            </a:r>
            <a:r>
              <a:rPr lang="en-GB" altLang="ko-KR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MLOPS (1</a:t>
            </a:r>
            <a:r>
              <a:rPr lang="ko-KR" altLang="en-US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차년도 달성 수준</a:t>
            </a:r>
            <a:r>
              <a:rPr lang="en-GB" altLang="ko-KR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)</a:t>
            </a:r>
            <a:endParaRPr lang="ko-KR" altLang="en-US" sz="2400" b="1" spc="-100" dirty="0">
              <a:solidFill>
                <a:srgbClr val="FF0000"/>
              </a:solidFill>
              <a:latin typeface="Rix고딕 M" panose="02020603020101020101" pitchFamily="18" charset="-127"/>
              <a:ea typeface="KoPub돋움체 Medium" panose="02020603020101020101" pitchFamily="18" charset="-127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A3D3F7-8FEA-4675-66DC-F9E9FE0772CF}"/>
              </a:ext>
            </a:extLst>
          </p:cNvPr>
          <p:cNvSpPr txBox="1"/>
          <p:nvPr/>
        </p:nvSpPr>
        <p:spPr>
          <a:xfrm>
            <a:off x="182877" y="1592392"/>
            <a:ext cx="64807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자동으로 재학습된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(CT) model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은 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Jobs (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다른 설정의 학습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)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에서 목록 조회 가능</a:t>
            </a:r>
          </a:p>
        </p:txBody>
      </p:sp>
    </p:spTree>
    <p:extLst>
      <p:ext uri="{BB962C8B-B14F-4D97-AF65-F5344CB8AC3E}">
        <p14:creationId xmlns:p14="http://schemas.microsoft.com/office/powerpoint/2010/main" val="1782054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5">
            <a:extLst>
              <a:ext uri="{FF2B5EF4-FFF2-40B4-BE49-F238E27FC236}">
                <a16:creationId xmlns:a16="http://schemas.microsoft.com/office/drawing/2014/main" id="{A3629256-0981-300F-AFBE-0301173ABAC1}"/>
              </a:ext>
            </a:extLst>
          </p:cNvPr>
          <p:cNvSpPr/>
          <p:nvPr/>
        </p:nvSpPr>
        <p:spPr>
          <a:xfrm>
            <a:off x="179512" y="1124744"/>
            <a:ext cx="85626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268288">
              <a:spcBef>
                <a:spcPts val="500"/>
              </a:spcBef>
              <a:spcAft>
                <a:spcPts val="500"/>
              </a:spcAft>
              <a:buSzPct val="110000"/>
              <a:buBlip>
                <a:blip r:embed="rId2"/>
              </a:buBlip>
            </a:pPr>
            <a:r>
              <a:rPr lang="ko-KR" altLang="en-US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 </a:t>
            </a:r>
            <a:r>
              <a:rPr lang="en-GB" altLang="ko-KR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MLOPS (1</a:t>
            </a:r>
            <a:r>
              <a:rPr lang="ko-KR" altLang="en-US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차년도 달성 수준</a:t>
            </a:r>
            <a:r>
              <a:rPr lang="en-GB" altLang="ko-KR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)</a:t>
            </a:r>
            <a:endParaRPr lang="ko-KR" altLang="en-US" sz="2400" b="1" spc="-100" dirty="0">
              <a:solidFill>
                <a:srgbClr val="FF0000"/>
              </a:solidFill>
              <a:latin typeface="Rix고딕 M" panose="02020603020101020101" pitchFamily="18" charset="-127"/>
              <a:ea typeface="KoPub돋움체 Medium" panose="02020603020101020101" pitchFamily="18" charset="-127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BDFC92-4D51-F2F6-1CF4-1FA911B140D9}"/>
              </a:ext>
            </a:extLst>
          </p:cNvPr>
          <p:cNvSpPr txBox="1"/>
          <p:nvPr/>
        </p:nvSpPr>
        <p:spPr>
          <a:xfrm>
            <a:off x="383193" y="1544634"/>
            <a:ext cx="5904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특정 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Job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을 선택하면 특정 학습에 대한 상세한 정보를 조회 가능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AC34D6-79E1-C178-34CE-0165367609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8794" y="4293096"/>
            <a:ext cx="3226783" cy="224544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67BB5FB-520D-91AE-930F-4E2FDF7F19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1859629"/>
            <a:ext cx="6804248" cy="47349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E68EBE2-527A-AA94-286E-9D17A1960E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8104" y="1875984"/>
            <a:ext cx="3312368" cy="230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938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5">
            <a:extLst>
              <a:ext uri="{FF2B5EF4-FFF2-40B4-BE49-F238E27FC236}">
                <a16:creationId xmlns:a16="http://schemas.microsoft.com/office/drawing/2014/main" id="{A3629256-0981-300F-AFBE-0301173ABAC1}"/>
              </a:ext>
            </a:extLst>
          </p:cNvPr>
          <p:cNvSpPr/>
          <p:nvPr/>
        </p:nvSpPr>
        <p:spPr>
          <a:xfrm>
            <a:off x="179512" y="1124744"/>
            <a:ext cx="85626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268288">
              <a:spcBef>
                <a:spcPts val="500"/>
              </a:spcBef>
              <a:spcAft>
                <a:spcPts val="500"/>
              </a:spcAft>
              <a:buSzPct val="110000"/>
              <a:buBlip>
                <a:blip r:embed="rId2"/>
              </a:buBlip>
            </a:pPr>
            <a:r>
              <a:rPr lang="ko-KR" altLang="en-US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 </a:t>
            </a:r>
            <a:r>
              <a:rPr lang="en-GB" altLang="ko-KR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MLOPS (1</a:t>
            </a:r>
            <a:r>
              <a:rPr lang="ko-KR" altLang="en-US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차년도 달성 수준</a:t>
            </a:r>
            <a:r>
              <a:rPr lang="en-GB" altLang="ko-KR" sz="2400" b="1" spc="-1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0" scaled="1"/>
                </a:gradFill>
                <a:latin typeface="Rix고딕 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)</a:t>
            </a:r>
            <a:endParaRPr lang="ko-KR" altLang="en-US" sz="2400" b="1" spc="-100" dirty="0">
              <a:solidFill>
                <a:srgbClr val="FF0000"/>
              </a:solidFill>
              <a:latin typeface="Rix고딕 M" panose="02020603020101020101" pitchFamily="18" charset="-127"/>
              <a:ea typeface="KoPub돋움체 Medium" panose="02020603020101020101" pitchFamily="18" charset="-127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BDFC92-4D51-F2F6-1CF4-1FA911B140D9}"/>
              </a:ext>
            </a:extLst>
          </p:cNvPr>
          <p:cNvSpPr txBox="1"/>
          <p:nvPr/>
        </p:nvSpPr>
        <p:spPr>
          <a:xfrm>
            <a:off x="401862" y="1586409"/>
            <a:ext cx="81305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학습용 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CSV 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데이터를 </a:t>
            </a:r>
            <a:r>
              <a:rPr lang="en-US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Azure </a:t>
            </a:r>
            <a:r>
              <a:rPr lang="en-GB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Blob Storage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에 적재</a:t>
            </a:r>
            <a:r>
              <a:rPr lang="en-US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. Version 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Rix모던고딕 M" panose="02020603020101020101" pitchFamily="18" charset="-127"/>
                <a:ea typeface="Rix모던고딕 M" panose="02020603020101020101" pitchFamily="18" charset="-127"/>
              </a:rPr>
              <a:t>별로 선택해서 모델의 학습에 사용 가능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911C40F2-0716-4020-8D63-491ED59452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935956"/>
            <a:ext cx="3933824" cy="2986087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2C2F0B03-0F27-4B4F-B40E-3CA41E9E28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9752" y="2636912"/>
            <a:ext cx="6574488" cy="331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3013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20463</TotalTime>
  <Words>882</Words>
  <Application>Microsoft Office PowerPoint</Application>
  <PresentationFormat>On-screen Show (4:3)</PresentationFormat>
  <Paragraphs>88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KoPub돋움체 Bold</vt:lpstr>
      <vt:lpstr>Arial</vt:lpstr>
      <vt:lpstr>Rix고딕 M</vt:lpstr>
      <vt:lpstr>KoPub돋움체 Medium</vt:lpstr>
      <vt:lpstr>맑은 고딕</vt:lpstr>
      <vt:lpstr>Rix모던고딕 M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songwoori</dc:creator>
  <cp:lastModifiedBy>영진 원</cp:lastModifiedBy>
  <cp:revision>736</cp:revision>
  <dcterms:created xsi:type="dcterms:W3CDTF">2020-03-04T21:39:56Z</dcterms:created>
  <dcterms:modified xsi:type="dcterms:W3CDTF">2023-11-03T03:24:59Z</dcterms:modified>
</cp:coreProperties>
</file>